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51" r:id="rId1"/>
  </p:sldMasterIdLst>
  <p:notesMasterIdLst>
    <p:notesMasterId r:id="rId21"/>
  </p:notesMasterIdLst>
  <p:sldIdLst>
    <p:sldId id="256" r:id="rId2"/>
    <p:sldId id="257" r:id="rId3"/>
    <p:sldId id="258" r:id="rId4"/>
    <p:sldId id="260" r:id="rId5"/>
    <p:sldId id="259" r:id="rId6"/>
    <p:sldId id="261" r:id="rId7"/>
    <p:sldId id="262" r:id="rId8"/>
    <p:sldId id="268" r:id="rId9"/>
    <p:sldId id="263" r:id="rId10"/>
    <p:sldId id="269" r:id="rId11"/>
    <p:sldId id="265" r:id="rId12"/>
    <p:sldId id="270" r:id="rId13"/>
    <p:sldId id="264" r:id="rId14"/>
    <p:sldId id="266" r:id="rId15"/>
    <p:sldId id="271" r:id="rId16"/>
    <p:sldId id="272" r:id="rId17"/>
    <p:sldId id="273" r:id="rId18"/>
    <p:sldId id="274" r:id="rId19"/>
    <p:sldId id="26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14"/>
    <p:restoredTop sz="94807"/>
  </p:normalViewPr>
  <p:slideViewPr>
    <p:cSldViewPr snapToGrid="0" snapToObjects="1">
      <p:cViewPr varScale="1">
        <p:scale>
          <a:sx n="157" d="100"/>
          <a:sy n="157" d="100"/>
        </p:scale>
        <p:origin x="200" y="1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1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9FF511-F57F-314B-A3FD-26CB31EB18C4}" type="datetimeFigureOut">
              <a:rPr lang="en-US" smtClean="0"/>
              <a:t>4/23/18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EEA4F3-D7A8-EC4C-BEDF-A6DEE5FED658}" type="slidenum">
              <a:rPr lang="en-US" smtClean="0"/>
              <a:t>‹#›</a:t>
            </a:fld>
            <a:endParaRPr lang="en-US"/>
          </a:p>
        </p:txBody>
      </p:sp>
    </p:spTree>
    <p:extLst>
      <p:ext uri="{BB962C8B-B14F-4D97-AF65-F5344CB8AC3E}">
        <p14:creationId xmlns:p14="http://schemas.microsoft.com/office/powerpoint/2010/main" val="384677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EEA4F3-D7A8-EC4C-BEDF-A6DEE5FED658}" type="slidenum">
              <a:rPr lang="en-US" smtClean="0"/>
              <a:t>5</a:t>
            </a:fld>
            <a:endParaRPr lang="en-US"/>
          </a:p>
        </p:txBody>
      </p:sp>
    </p:spTree>
    <p:extLst>
      <p:ext uri="{BB962C8B-B14F-4D97-AF65-F5344CB8AC3E}">
        <p14:creationId xmlns:p14="http://schemas.microsoft.com/office/powerpoint/2010/main" val="1348225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EEA4F3-D7A8-EC4C-BEDF-A6DEE5FED658}" type="slidenum">
              <a:rPr lang="en-US" smtClean="0"/>
              <a:t>11</a:t>
            </a:fld>
            <a:endParaRPr lang="en-US"/>
          </a:p>
        </p:txBody>
      </p:sp>
    </p:spTree>
    <p:extLst>
      <p:ext uri="{BB962C8B-B14F-4D97-AF65-F5344CB8AC3E}">
        <p14:creationId xmlns:p14="http://schemas.microsoft.com/office/powerpoint/2010/main" val="6101207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EEA4F3-D7A8-EC4C-BEDF-A6DEE5FED658}" type="slidenum">
              <a:rPr lang="en-US" smtClean="0"/>
              <a:t>12</a:t>
            </a:fld>
            <a:endParaRPr lang="en-US"/>
          </a:p>
        </p:txBody>
      </p:sp>
    </p:spTree>
    <p:extLst>
      <p:ext uri="{BB962C8B-B14F-4D97-AF65-F5344CB8AC3E}">
        <p14:creationId xmlns:p14="http://schemas.microsoft.com/office/powerpoint/2010/main" val="12592982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EEA4F3-D7A8-EC4C-BEDF-A6DEE5FED658}" type="slidenum">
              <a:rPr lang="en-US" smtClean="0"/>
              <a:t>13</a:t>
            </a:fld>
            <a:endParaRPr lang="en-US"/>
          </a:p>
        </p:txBody>
      </p:sp>
    </p:spTree>
    <p:extLst>
      <p:ext uri="{BB962C8B-B14F-4D97-AF65-F5344CB8AC3E}">
        <p14:creationId xmlns:p14="http://schemas.microsoft.com/office/powerpoint/2010/main" val="2003541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83284890-85D2-4D7B-8EF5-15A9C1DB8F42}" type="datetimeFigureOut">
              <a:rPr lang="en-US" smtClean="0"/>
              <a:t>4/22/18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4/22/18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4/22/18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2F5661D-6934-4B32-B92C-470368BF1EC6}" type="datetimeFigureOut">
              <a:rPr lang="en-US" smtClean="0"/>
              <a:t>4/22/18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C6F822A4-8DA6-4447-9B1F-C5DB58435268}" type="datetimeFigureOut">
              <a:rPr lang="en-US" smtClean="0"/>
              <a:t>4/22/18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E548D31E-DCDA-41A7-9C67-C4B11B94D21D}" type="datetimeFigureOut">
              <a:rPr lang="en-US" smtClean="0"/>
              <a:t>4/22/18</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9B3762C0-B258-48F1-ADE6-176B4174CCDD}" type="datetimeFigureOut">
              <a:rPr lang="en-US" smtClean="0"/>
              <a:t>4/22/18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4/22/18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4/22/18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DA16AA21-1863-4931-97CB-99D0A168701B}" type="datetimeFigureOut">
              <a:rPr lang="en-US" smtClean="0"/>
              <a:t>4/22/18</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772C379-9A7C-4C87-A116-CBE9F58B04C5}" type="datetimeFigureOut">
              <a:rPr lang="en-US" smtClean="0"/>
              <a:t>4/22/18</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8664C608-40B1-4030-A28D-5B74BC98ADCE}" type="datetimeFigureOut">
              <a:rPr lang="en-US" smtClean="0"/>
              <a:t>4/22/18</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55694699"/>
      </p:ext>
    </p:extLst>
  </p:cSld>
  <p:clrMap bg1="lt1" tx1="dk1" bg2="lt2" tx2="dk2" accent1="accent1" accent2="accent2" accent3="accent3" accent4="accent4" accent5="accent5" accent6="accent6" hlink="hlink" folHlink="folHlink"/>
  <p:sldLayoutIdLst>
    <p:sldLayoutId id="2147484152" r:id="rId1"/>
    <p:sldLayoutId id="2147484153" r:id="rId2"/>
    <p:sldLayoutId id="2147484154" r:id="rId3"/>
    <p:sldLayoutId id="2147484155" r:id="rId4"/>
    <p:sldLayoutId id="2147484156" r:id="rId5"/>
    <p:sldLayoutId id="2147484157" r:id="rId6"/>
    <p:sldLayoutId id="2147484158" r:id="rId7"/>
    <p:sldLayoutId id="2147484159" r:id="rId8"/>
    <p:sldLayoutId id="2147484160" r:id="rId9"/>
    <p:sldLayoutId id="2147484161" r:id="rId10"/>
    <p:sldLayoutId id="2147484162"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4.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4.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 Id="rId3" Type="http://schemas.openxmlformats.org/officeDocument/2006/relationships/image" Target="../media/image9.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Evaluating Cartogram Effectiveness</a:t>
            </a:r>
          </a:p>
        </p:txBody>
      </p:sp>
      <p:sp>
        <p:nvSpPr>
          <p:cNvPr id="3" name="Subtitle 2"/>
          <p:cNvSpPr>
            <a:spLocks noGrp="1"/>
          </p:cNvSpPr>
          <p:nvPr>
            <p:ph type="subTitle" idx="1"/>
          </p:nvPr>
        </p:nvSpPr>
        <p:spPr/>
        <p:txBody>
          <a:bodyPr>
            <a:normAutofit/>
          </a:bodyPr>
          <a:lstStyle/>
          <a:p>
            <a:r>
              <a:rPr lang="en-US" sz="1800" dirty="0" smtClean="0"/>
              <a:t>Authors: Sabrina </a:t>
            </a:r>
            <a:r>
              <a:rPr lang="en-US" sz="1800" dirty="0" err="1" smtClean="0"/>
              <a:t>Nusrat</a:t>
            </a:r>
            <a:r>
              <a:rPr lang="en-US" sz="1800" dirty="0" smtClean="0"/>
              <a:t>, </a:t>
            </a:r>
            <a:r>
              <a:rPr lang="en-US" sz="1800" dirty="0"/>
              <a:t>Md. </a:t>
            </a:r>
            <a:r>
              <a:rPr lang="en-US" sz="1800" dirty="0" err="1"/>
              <a:t>Jawaherul</a:t>
            </a:r>
            <a:r>
              <a:rPr lang="en-US" sz="1800" dirty="0"/>
              <a:t> </a:t>
            </a:r>
            <a:r>
              <a:rPr lang="en-US" sz="1800" dirty="0" err="1" smtClean="0"/>
              <a:t>Alam</a:t>
            </a:r>
            <a:r>
              <a:rPr lang="en-US" sz="1800" dirty="0" smtClean="0"/>
              <a:t>, </a:t>
            </a:r>
            <a:r>
              <a:rPr lang="en-US" sz="1800" dirty="0"/>
              <a:t>and Stephen </a:t>
            </a:r>
            <a:r>
              <a:rPr lang="en-US" sz="1800" dirty="0" err="1" smtClean="0"/>
              <a:t>Kobourov</a:t>
            </a:r>
            <a:endParaRPr lang="en-US" sz="1800" dirty="0" smtClean="0"/>
          </a:p>
          <a:p>
            <a:endParaRPr lang="en-US" sz="1800" dirty="0"/>
          </a:p>
          <a:p>
            <a:r>
              <a:rPr lang="en-US" sz="1800" dirty="0" smtClean="0"/>
              <a:t>Presented by- Naman Johri</a:t>
            </a:r>
            <a:endParaRPr lang="en-US" sz="1800" dirty="0"/>
          </a:p>
        </p:txBody>
      </p:sp>
    </p:spTree>
    <p:extLst>
      <p:ext uri="{BB962C8B-B14F-4D97-AF65-F5344CB8AC3E}">
        <p14:creationId xmlns:p14="http://schemas.microsoft.com/office/powerpoint/2010/main" val="843949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Format</a:t>
            </a:r>
            <a:endParaRPr lang="en-US" dirty="0"/>
          </a:p>
        </p:txBody>
      </p:sp>
      <p:sp>
        <p:nvSpPr>
          <p:cNvPr id="3" name="Content Placeholder 2"/>
          <p:cNvSpPr>
            <a:spLocks noGrp="1"/>
          </p:cNvSpPr>
          <p:nvPr>
            <p:ph idx="1"/>
          </p:nvPr>
        </p:nvSpPr>
        <p:spPr/>
        <p:txBody>
          <a:bodyPr/>
          <a:lstStyle/>
          <a:p>
            <a:r>
              <a:rPr lang="en-US" b="1" dirty="0"/>
              <a:t>Preliminary </a:t>
            </a:r>
            <a:r>
              <a:rPr lang="en-US" b="1" dirty="0" smtClean="0"/>
              <a:t>Questions</a:t>
            </a:r>
          </a:p>
          <a:p>
            <a:pPr lvl="1"/>
            <a:r>
              <a:rPr lang="en-US" dirty="0"/>
              <a:t>They were also briefed about the purpose of the study: what cartograms are and what kind of tasks they will be asked to perform.</a:t>
            </a:r>
            <a:endParaRPr lang="en-US" b="1" dirty="0" smtClean="0"/>
          </a:p>
          <a:p>
            <a:r>
              <a:rPr lang="en-US" b="1" dirty="0" smtClean="0"/>
              <a:t>Main Experiment</a:t>
            </a:r>
          </a:p>
          <a:p>
            <a:pPr lvl="1"/>
            <a:r>
              <a:rPr lang="en-US" i="1" dirty="0"/>
              <a:t>Familiarity and initial </a:t>
            </a:r>
            <a:r>
              <a:rPr lang="en-US" i="1" dirty="0" smtClean="0"/>
              <a:t>rating:  Used a scale from 1-5.</a:t>
            </a:r>
          </a:p>
          <a:p>
            <a:pPr lvl="1"/>
            <a:r>
              <a:rPr lang="en-US" i="1" dirty="0"/>
              <a:t>Task-based questions</a:t>
            </a:r>
            <a:r>
              <a:rPr lang="en-US" i="1" dirty="0" smtClean="0"/>
              <a:t>:  </a:t>
            </a:r>
            <a:r>
              <a:rPr lang="en-US" dirty="0" smtClean="0"/>
              <a:t>Answered </a:t>
            </a:r>
            <a:r>
              <a:rPr lang="en-US" dirty="0"/>
              <a:t>multiple choice questions about different </a:t>
            </a:r>
            <a:r>
              <a:rPr lang="en-US" dirty="0" smtClean="0"/>
              <a:t>visualizations.</a:t>
            </a:r>
            <a:endParaRPr lang="en-US" i="1" dirty="0" smtClean="0"/>
          </a:p>
          <a:p>
            <a:pPr lvl="1"/>
            <a:r>
              <a:rPr lang="en-US" i="1" dirty="0"/>
              <a:t>Preference and attitude </a:t>
            </a:r>
            <a:r>
              <a:rPr lang="en-US" i="1" dirty="0" smtClean="0"/>
              <a:t>study</a:t>
            </a:r>
            <a:endParaRPr lang="en-US" dirty="0"/>
          </a:p>
        </p:txBody>
      </p:sp>
    </p:spTree>
    <p:extLst>
      <p:ext uri="{BB962C8B-B14F-4D97-AF65-F5344CB8AC3E}">
        <p14:creationId xmlns:p14="http://schemas.microsoft.com/office/powerpoint/2010/main" val="1075773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8551" y="64062"/>
            <a:ext cx="5021594" cy="664293"/>
          </a:xfrm>
        </p:spPr>
        <p:txBody>
          <a:bodyPr>
            <a:normAutofit fontScale="90000"/>
          </a:bodyPr>
          <a:lstStyle/>
          <a:p>
            <a:r>
              <a:rPr lang="en-US" dirty="0" smtClean="0"/>
              <a:t>Results of the hypothesis</a:t>
            </a:r>
            <a:endParaRPr lang="en-US" dirty="0"/>
          </a:p>
        </p:txBody>
      </p:sp>
      <p:sp>
        <p:nvSpPr>
          <p:cNvPr id="4" name="Content Placeholder 3"/>
          <p:cNvSpPr>
            <a:spLocks noGrp="1"/>
          </p:cNvSpPr>
          <p:nvPr>
            <p:ph idx="1"/>
          </p:nvPr>
        </p:nvSpPr>
        <p:spPr/>
        <p:txBody>
          <a:bodyPr/>
          <a:lstStyle/>
          <a:p>
            <a:endParaRPr lang="en-US"/>
          </a:p>
        </p:txBody>
      </p:sp>
      <p:sp>
        <p:nvSpPr>
          <p:cNvPr id="7" name="TextBox 6"/>
          <p:cNvSpPr txBox="1"/>
          <p:nvPr/>
        </p:nvSpPr>
        <p:spPr>
          <a:xfrm>
            <a:off x="62898" y="804672"/>
            <a:ext cx="5952903" cy="5078313"/>
          </a:xfrm>
          <a:prstGeom prst="rect">
            <a:avLst/>
          </a:prstGeom>
          <a:solidFill>
            <a:schemeClr val="bg1">
              <a:lumMod val="95000"/>
            </a:schemeClr>
          </a:solidFill>
          <a:ln w="28575">
            <a:solidFill>
              <a:srgbClr val="404040"/>
            </a:solidFill>
          </a:ln>
        </p:spPr>
        <p:txBody>
          <a:bodyPr wrap="square" rtlCol="0">
            <a:spAutoFit/>
          </a:bodyPr>
          <a:lstStyle/>
          <a:p>
            <a:pPr marL="285750" indent="-285750">
              <a:buFont typeface="Arial" charset="0"/>
              <a:buChar char="•"/>
            </a:pPr>
            <a:r>
              <a:rPr lang="en-US" sz="1200" dirty="0" smtClean="0"/>
              <a:t>H1 (</a:t>
            </a:r>
            <a:r>
              <a:rPr lang="en-US" sz="1200" i="1" dirty="0" smtClean="0"/>
              <a:t>Locate</a:t>
            </a:r>
            <a:r>
              <a:rPr lang="en-US" sz="1200" dirty="0" smtClean="0"/>
              <a:t>)</a:t>
            </a:r>
          </a:p>
          <a:p>
            <a:pPr marL="742950" lvl="1" indent="-285750">
              <a:buFont typeface="Arial" charset="0"/>
              <a:buChar char="•"/>
            </a:pPr>
            <a:r>
              <a:rPr lang="en-US" sz="1200" dirty="0" smtClean="0"/>
              <a:t>Hypothesis: Contiguous </a:t>
            </a:r>
            <a:r>
              <a:rPr lang="en-US" sz="1200" dirty="0"/>
              <a:t>and non-contiguous </a:t>
            </a:r>
            <a:r>
              <a:rPr lang="en-US" sz="1200" dirty="0" smtClean="0"/>
              <a:t>cartograms </a:t>
            </a:r>
          </a:p>
          <a:p>
            <a:pPr marL="742950" lvl="1" indent="-285750">
              <a:buFont typeface="Arial" charset="0"/>
              <a:buChar char="•"/>
            </a:pPr>
            <a:r>
              <a:rPr lang="en-US" sz="1200" dirty="0" smtClean="0"/>
              <a:t>Results:  As expected </a:t>
            </a:r>
          </a:p>
          <a:p>
            <a:pPr marL="742950" lvl="1" indent="-285750">
              <a:buFont typeface="Arial" charset="0"/>
              <a:buChar char="•"/>
            </a:pPr>
            <a:r>
              <a:rPr lang="en-US" sz="1200" dirty="0" smtClean="0"/>
              <a:t>Comments: </a:t>
            </a:r>
            <a:r>
              <a:rPr lang="en-US" sz="1200" dirty="0"/>
              <a:t>In essence, the performance of the four types of cartograms varied as we expected, although in few cases, the differences were not statistically significant. </a:t>
            </a:r>
            <a:endParaRPr lang="en-US" sz="1200" dirty="0" smtClean="0"/>
          </a:p>
          <a:p>
            <a:pPr marL="285750" indent="-285750">
              <a:buFont typeface="Arial" charset="0"/>
              <a:buChar char="•"/>
            </a:pPr>
            <a:r>
              <a:rPr lang="en-US" sz="1200" dirty="0" smtClean="0"/>
              <a:t>H2 (</a:t>
            </a:r>
            <a:r>
              <a:rPr lang="en-US" sz="1200" i="1" dirty="0" smtClean="0"/>
              <a:t>Recognize</a:t>
            </a:r>
            <a:r>
              <a:rPr lang="en-US" sz="1200" dirty="0" smtClean="0"/>
              <a:t>) </a:t>
            </a:r>
          </a:p>
          <a:p>
            <a:pPr marL="742950" lvl="1" indent="-285750">
              <a:buFont typeface="Arial" charset="0"/>
              <a:buChar char="•"/>
            </a:pPr>
            <a:r>
              <a:rPr lang="en-US" sz="1200" dirty="0"/>
              <a:t>Hypothesis: </a:t>
            </a:r>
            <a:r>
              <a:rPr lang="en-US" sz="1200" dirty="0" smtClean="0"/>
              <a:t>Non-contiguous cartograms since it preserves shape</a:t>
            </a:r>
          </a:p>
          <a:p>
            <a:pPr marL="742950" lvl="1" indent="-285750">
              <a:buFont typeface="Arial" charset="0"/>
              <a:buChar char="•"/>
            </a:pPr>
            <a:r>
              <a:rPr lang="en-US" sz="1200" dirty="0"/>
              <a:t>Results</a:t>
            </a:r>
            <a:r>
              <a:rPr lang="en-US" sz="1200" dirty="0" smtClean="0"/>
              <a:t>: </a:t>
            </a:r>
            <a:r>
              <a:rPr lang="en-US" sz="1200" dirty="0"/>
              <a:t>on-contiguous cartograms are most suited for </a:t>
            </a:r>
            <a:r>
              <a:rPr lang="en-US" sz="1200" i="1" dirty="0"/>
              <a:t>recognize</a:t>
            </a:r>
            <a:r>
              <a:rPr lang="en-US" sz="1200" dirty="0"/>
              <a:t> tasks</a:t>
            </a:r>
            <a:endParaRPr lang="en-US" sz="1200" dirty="0" smtClean="0"/>
          </a:p>
          <a:p>
            <a:pPr marL="742950" lvl="1" indent="-285750">
              <a:buFont typeface="Arial" charset="0"/>
              <a:buChar char="•"/>
            </a:pPr>
            <a:r>
              <a:rPr lang="en-US" sz="1200" dirty="0" smtClean="0"/>
              <a:t>Comments: There </a:t>
            </a:r>
            <a:r>
              <a:rPr lang="en-US" sz="1200" dirty="0"/>
              <a:t>are notable </a:t>
            </a:r>
            <a:r>
              <a:rPr lang="en-US" sz="1200" dirty="0" smtClean="0"/>
              <a:t>differences</a:t>
            </a:r>
            <a:r>
              <a:rPr lang="en-US" sz="1200" dirty="0"/>
              <a:t> </a:t>
            </a:r>
            <a:r>
              <a:rPr lang="en-US" sz="1200" dirty="0" smtClean="0"/>
              <a:t>in completion times and </a:t>
            </a:r>
            <a:r>
              <a:rPr lang="en-US" sz="1200" dirty="0"/>
              <a:t>significant difference in the error </a:t>
            </a:r>
            <a:r>
              <a:rPr lang="en-US" sz="1200" dirty="0" smtClean="0"/>
              <a:t>rates, by a factor of 4.</a:t>
            </a:r>
          </a:p>
          <a:p>
            <a:pPr marL="285750" indent="-285750">
              <a:buFont typeface="Arial" charset="0"/>
              <a:buChar char="•"/>
            </a:pPr>
            <a:r>
              <a:rPr lang="en-US" sz="1200" dirty="0" smtClean="0"/>
              <a:t>H3 (</a:t>
            </a:r>
            <a:r>
              <a:rPr lang="en-US" sz="1200" i="1" dirty="0" smtClean="0"/>
              <a:t>Detect change,</a:t>
            </a:r>
            <a:r>
              <a:rPr lang="en-US" sz="1200" dirty="0"/>
              <a:t> </a:t>
            </a:r>
            <a:r>
              <a:rPr lang="en-US" sz="1200" i="1" dirty="0"/>
              <a:t>compare</a:t>
            </a:r>
            <a:r>
              <a:rPr lang="en-US" sz="1200" dirty="0"/>
              <a:t> </a:t>
            </a:r>
            <a:r>
              <a:rPr lang="en-US" sz="1200" dirty="0" smtClean="0"/>
              <a:t>tasks,</a:t>
            </a:r>
            <a:r>
              <a:rPr lang="en-US" sz="1200" dirty="0"/>
              <a:t>  </a:t>
            </a:r>
            <a:r>
              <a:rPr lang="en-US" sz="1200" i="1" dirty="0"/>
              <a:t>find top-</a:t>
            </a:r>
            <a:r>
              <a:rPr lang="en-US" sz="1200" dirty="0"/>
              <a:t>k</a:t>
            </a:r>
            <a:r>
              <a:rPr lang="en-US" sz="1200" i="1" dirty="0" smtClean="0"/>
              <a:t>)</a:t>
            </a:r>
            <a:endParaRPr lang="en-US" sz="1200" dirty="0" smtClean="0"/>
          </a:p>
          <a:p>
            <a:pPr marL="742950" lvl="1" indent="-285750">
              <a:buFont typeface="Arial" charset="0"/>
              <a:buChar char="•"/>
            </a:pPr>
            <a:r>
              <a:rPr lang="en-US" sz="1200" dirty="0"/>
              <a:t>Hypothesis: </a:t>
            </a:r>
            <a:r>
              <a:rPr lang="en-US" sz="1200" dirty="0" smtClean="0"/>
              <a:t> Contiguous cartograms are </a:t>
            </a:r>
            <a:r>
              <a:rPr lang="en-US" sz="1200" dirty="0"/>
              <a:t>better than Dorling and rectangular </a:t>
            </a:r>
            <a:r>
              <a:rPr lang="en-US" sz="1200" dirty="0" smtClean="0"/>
              <a:t>cartograms</a:t>
            </a:r>
          </a:p>
          <a:p>
            <a:pPr marL="742950" lvl="1" indent="-285750">
              <a:buFont typeface="Arial" charset="0"/>
              <a:buChar char="•"/>
            </a:pPr>
            <a:r>
              <a:rPr lang="en-US" sz="1200" dirty="0"/>
              <a:t>Results</a:t>
            </a:r>
            <a:r>
              <a:rPr lang="en-US" sz="1200" dirty="0" smtClean="0"/>
              <a:t>: </a:t>
            </a:r>
            <a:r>
              <a:rPr lang="en-US" sz="1200" dirty="0"/>
              <a:t>Dorling cartograms performed well for simple comparison between </a:t>
            </a:r>
            <a:r>
              <a:rPr lang="en-US" sz="1200" dirty="0" smtClean="0"/>
              <a:t>regions.</a:t>
            </a:r>
          </a:p>
          <a:p>
            <a:pPr marL="742950" lvl="1" indent="-285750">
              <a:buFont typeface="Arial" charset="0"/>
              <a:buChar char="•"/>
            </a:pPr>
            <a:r>
              <a:rPr lang="en-US" sz="1200" dirty="0" smtClean="0"/>
              <a:t>Comments:</a:t>
            </a:r>
            <a:r>
              <a:rPr lang="en-US" sz="1200" dirty="0"/>
              <a:t> </a:t>
            </a:r>
            <a:r>
              <a:rPr lang="en-US" sz="1200" dirty="0" smtClean="0"/>
              <a:t>Error </a:t>
            </a:r>
            <a:r>
              <a:rPr lang="en-US" sz="1200" dirty="0"/>
              <a:t>rates in Dorling cartograms are indeed significantly higher than contiguous </a:t>
            </a:r>
            <a:r>
              <a:rPr lang="en-US" sz="1200" dirty="0" smtClean="0"/>
              <a:t>cartograms for </a:t>
            </a:r>
            <a:r>
              <a:rPr lang="en-US" sz="1200" i="1" dirty="0" smtClean="0"/>
              <a:t>find </a:t>
            </a:r>
            <a:r>
              <a:rPr lang="en-US" sz="1200" i="1" dirty="0"/>
              <a:t>top- </a:t>
            </a:r>
            <a:r>
              <a:rPr lang="en-US" sz="1200" dirty="0"/>
              <a:t>k, and </a:t>
            </a:r>
            <a:r>
              <a:rPr lang="en-US" sz="1200" i="1" dirty="0"/>
              <a:t>detect </a:t>
            </a:r>
            <a:r>
              <a:rPr lang="en-US" sz="1200" i="1" dirty="0" smtClean="0"/>
              <a:t>change.</a:t>
            </a:r>
            <a:endParaRPr lang="en-US" sz="1200" dirty="0" smtClean="0"/>
          </a:p>
          <a:p>
            <a:pPr marL="285750" indent="-285750">
              <a:buFont typeface="Arial" charset="0"/>
              <a:buChar char="•"/>
            </a:pPr>
            <a:r>
              <a:rPr lang="en-US" sz="1200" dirty="0" smtClean="0"/>
              <a:t>H4 (</a:t>
            </a:r>
            <a:r>
              <a:rPr lang="en-US" sz="1200" i="1" dirty="0"/>
              <a:t>adjacency</a:t>
            </a:r>
            <a:r>
              <a:rPr lang="en-US" sz="1200" dirty="0"/>
              <a:t> </a:t>
            </a:r>
            <a:r>
              <a:rPr lang="en-US" sz="1200" dirty="0" smtClean="0"/>
              <a:t>tasks) </a:t>
            </a:r>
          </a:p>
          <a:p>
            <a:pPr marL="742950" lvl="1" indent="-285750">
              <a:buFont typeface="Arial" charset="0"/>
              <a:buChar char="•"/>
            </a:pPr>
            <a:r>
              <a:rPr lang="en-US" sz="1200" dirty="0"/>
              <a:t>Hypothesis: </a:t>
            </a:r>
            <a:r>
              <a:rPr lang="en-US" sz="1200" dirty="0" smtClean="0"/>
              <a:t> Contiguous </a:t>
            </a:r>
            <a:r>
              <a:rPr lang="en-US" sz="1200" dirty="0"/>
              <a:t>and rectangular </a:t>
            </a:r>
            <a:r>
              <a:rPr lang="en-US" sz="1200" dirty="0" smtClean="0"/>
              <a:t>cartograms </a:t>
            </a:r>
            <a:r>
              <a:rPr lang="en-US" sz="1200" dirty="0"/>
              <a:t>because they preserve </a:t>
            </a:r>
            <a:r>
              <a:rPr lang="en-US" sz="1200" dirty="0" smtClean="0"/>
              <a:t>topology</a:t>
            </a:r>
          </a:p>
          <a:p>
            <a:pPr marL="742950" lvl="1" indent="-285750">
              <a:buFont typeface="Arial" charset="0"/>
              <a:buChar char="•"/>
            </a:pPr>
            <a:r>
              <a:rPr lang="en-US" sz="1200" dirty="0"/>
              <a:t>Results</a:t>
            </a:r>
            <a:r>
              <a:rPr lang="en-US" sz="1200" dirty="0" smtClean="0"/>
              <a:t>:  Statistically significant difference between </a:t>
            </a:r>
            <a:r>
              <a:rPr lang="en-US" sz="1200" dirty="0"/>
              <a:t>contiguous and rectangular </a:t>
            </a:r>
            <a:r>
              <a:rPr lang="en-US" sz="1200" dirty="0" smtClean="0"/>
              <a:t>cartograms, compared against </a:t>
            </a:r>
            <a:r>
              <a:rPr lang="en-US" sz="1200" dirty="0"/>
              <a:t>Dorling and non-contiguous </a:t>
            </a:r>
            <a:r>
              <a:rPr lang="en-US" sz="1200" dirty="0" smtClean="0"/>
              <a:t>cartograms</a:t>
            </a:r>
            <a:r>
              <a:rPr lang="en-US" sz="1200" dirty="0"/>
              <a:t>.</a:t>
            </a:r>
            <a:endParaRPr lang="en-US" sz="1200" dirty="0" smtClean="0"/>
          </a:p>
          <a:p>
            <a:pPr marL="742950" lvl="1" indent="-285750">
              <a:buFont typeface="Arial" charset="0"/>
              <a:buChar char="•"/>
            </a:pPr>
            <a:r>
              <a:rPr lang="en-US" sz="1200" dirty="0" smtClean="0"/>
              <a:t>Comments: The average error rate non-contiguous </a:t>
            </a:r>
            <a:r>
              <a:rPr lang="en-US" sz="1200" dirty="0"/>
              <a:t>(48.5 percent</a:t>
            </a:r>
            <a:r>
              <a:rPr lang="en-US" sz="1200" dirty="0" smtClean="0"/>
              <a:t>), </a:t>
            </a:r>
            <a:r>
              <a:rPr lang="en-US" sz="1200" dirty="0"/>
              <a:t>Dorling cartograms (24.2 percent</a:t>
            </a:r>
            <a:r>
              <a:rPr lang="en-US" sz="1200" dirty="0" smtClean="0"/>
              <a:t>), </a:t>
            </a:r>
            <a:r>
              <a:rPr lang="en-US" sz="1200" dirty="0"/>
              <a:t>rectangular (5 percent</a:t>
            </a:r>
            <a:r>
              <a:rPr lang="en-US" sz="1200" dirty="0" smtClean="0"/>
              <a:t>), </a:t>
            </a:r>
            <a:r>
              <a:rPr lang="en-US" sz="1200" dirty="0"/>
              <a:t>contiguous cartograms (11.1 percent</a:t>
            </a:r>
            <a:r>
              <a:rPr lang="en-US" sz="1200" dirty="0" smtClean="0"/>
              <a:t>). Even in </a:t>
            </a:r>
            <a:r>
              <a:rPr lang="en-US" sz="1200" dirty="0"/>
              <a:t>presence of the original undistorted </a:t>
            </a:r>
            <a:r>
              <a:rPr lang="en-US" sz="1200" dirty="0" smtClean="0"/>
              <a:t>map, cartograms which </a:t>
            </a:r>
            <a:r>
              <a:rPr lang="en-US" sz="1200" dirty="0"/>
              <a:t>preserves </a:t>
            </a:r>
            <a:r>
              <a:rPr lang="en-US" sz="1200" dirty="0" smtClean="0"/>
              <a:t>topology finds the </a:t>
            </a:r>
            <a:r>
              <a:rPr lang="en-US" sz="1200" dirty="0"/>
              <a:t>correct </a:t>
            </a:r>
            <a:r>
              <a:rPr lang="en-US" sz="1200" dirty="0" smtClean="0"/>
              <a:t>adjacency.</a:t>
            </a:r>
          </a:p>
        </p:txBody>
      </p:sp>
      <p:pic>
        <p:nvPicPr>
          <p:cNvPr id="8" name="Picture 7"/>
          <p:cNvPicPr>
            <a:picLocks noChangeAspect="1"/>
          </p:cNvPicPr>
          <p:nvPr/>
        </p:nvPicPr>
        <p:blipFill>
          <a:blip r:embed="rId3"/>
          <a:stretch>
            <a:fillRect/>
          </a:stretch>
        </p:blipFill>
        <p:spPr>
          <a:xfrm>
            <a:off x="6375940" y="464172"/>
            <a:ext cx="5536119" cy="6393828"/>
          </a:xfrm>
          <a:prstGeom prst="rect">
            <a:avLst/>
          </a:prstGeom>
        </p:spPr>
      </p:pic>
      <p:sp>
        <p:nvSpPr>
          <p:cNvPr id="9" name="TextBox 8"/>
          <p:cNvSpPr txBox="1"/>
          <p:nvPr/>
        </p:nvSpPr>
        <p:spPr>
          <a:xfrm>
            <a:off x="6399632" y="64062"/>
            <a:ext cx="5332651" cy="400110"/>
          </a:xfrm>
          <a:prstGeom prst="rect">
            <a:avLst/>
          </a:prstGeom>
          <a:noFill/>
        </p:spPr>
        <p:txBody>
          <a:bodyPr wrap="square" rtlCol="0">
            <a:spAutoFit/>
          </a:bodyPr>
          <a:lstStyle/>
          <a:p>
            <a:r>
              <a:rPr lang="en-US" sz="1000" b="1" dirty="0"/>
              <a:t>TABLE 1 </a:t>
            </a:r>
            <a:r>
              <a:rPr lang="en-US" sz="1000" dirty="0"/>
              <a:t>For Each Task, the Last Two Columns Show Average Completion Time in Seconds and Error Percentage for Different Cartogram Types</a:t>
            </a:r>
            <a:endParaRPr lang="en-US" sz="1000" dirty="0"/>
          </a:p>
        </p:txBody>
      </p:sp>
    </p:spTree>
    <p:extLst>
      <p:ext uri="{BB962C8B-B14F-4D97-AF65-F5344CB8AC3E}">
        <p14:creationId xmlns:p14="http://schemas.microsoft.com/office/powerpoint/2010/main" val="912711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8551" y="64062"/>
            <a:ext cx="5021594" cy="664293"/>
          </a:xfrm>
        </p:spPr>
        <p:txBody>
          <a:bodyPr>
            <a:normAutofit fontScale="90000"/>
          </a:bodyPr>
          <a:lstStyle/>
          <a:p>
            <a:r>
              <a:rPr lang="en-US" dirty="0" smtClean="0"/>
              <a:t>Results of the hypothesis</a:t>
            </a:r>
            <a:endParaRPr lang="en-US" dirty="0"/>
          </a:p>
        </p:txBody>
      </p:sp>
      <p:sp>
        <p:nvSpPr>
          <p:cNvPr id="4" name="Content Placeholder 3"/>
          <p:cNvSpPr>
            <a:spLocks noGrp="1"/>
          </p:cNvSpPr>
          <p:nvPr>
            <p:ph idx="1"/>
          </p:nvPr>
        </p:nvSpPr>
        <p:spPr/>
        <p:txBody>
          <a:bodyPr/>
          <a:lstStyle/>
          <a:p>
            <a:endParaRPr lang="en-US"/>
          </a:p>
        </p:txBody>
      </p:sp>
      <p:sp>
        <p:nvSpPr>
          <p:cNvPr id="7" name="TextBox 6"/>
          <p:cNvSpPr txBox="1"/>
          <p:nvPr/>
        </p:nvSpPr>
        <p:spPr>
          <a:xfrm>
            <a:off x="62898" y="804672"/>
            <a:ext cx="5952903" cy="2677656"/>
          </a:xfrm>
          <a:prstGeom prst="rect">
            <a:avLst/>
          </a:prstGeom>
          <a:solidFill>
            <a:schemeClr val="bg1">
              <a:lumMod val="95000"/>
            </a:schemeClr>
          </a:solidFill>
          <a:ln w="28575">
            <a:solidFill>
              <a:srgbClr val="404040"/>
            </a:solidFill>
          </a:ln>
        </p:spPr>
        <p:txBody>
          <a:bodyPr wrap="square" rtlCol="0">
            <a:spAutoFit/>
          </a:bodyPr>
          <a:lstStyle/>
          <a:p>
            <a:pPr marL="285750" indent="-285750">
              <a:buFont typeface="Arial" charset="0"/>
              <a:buChar char="•"/>
            </a:pPr>
            <a:r>
              <a:rPr lang="en-US" sz="1200" dirty="0"/>
              <a:t>H5 (</a:t>
            </a:r>
            <a:r>
              <a:rPr lang="en-US" sz="1200" i="1" dirty="0"/>
              <a:t>summarize</a:t>
            </a:r>
            <a:r>
              <a:rPr lang="en-US" sz="1200" dirty="0"/>
              <a:t> task) </a:t>
            </a:r>
          </a:p>
          <a:p>
            <a:pPr marL="742950" lvl="1" indent="-285750">
              <a:buFont typeface="Arial" charset="0"/>
              <a:buChar char="•"/>
            </a:pPr>
            <a:r>
              <a:rPr lang="en-US" sz="1200" dirty="0"/>
              <a:t>Hypothesis:  Dorling, non-contiguous and contiguous cartograms will work better than rectangular cartograms</a:t>
            </a:r>
          </a:p>
          <a:p>
            <a:pPr marL="742950" lvl="1" indent="-285750">
              <a:buFont typeface="Arial" charset="0"/>
              <a:buChar char="•"/>
            </a:pPr>
            <a:r>
              <a:rPr lang="en-US" sz="1200" dirty="0"/>
              <a:t>Results: </a:t>
            </a:r>
            <a:r>
              <a:rPr lang="en-US" sz="1200" dirty="0" smtClean="0"/>
              <a:t>The </a:t>
            </a:r>
            <a:r>
              <a:rPr lang="en-US" sz="1200" dirty="0"/>
              <a:t>results of this part of the study show significant differences in performance (in terms of time and accuracy) between the four types of </a:t>
            </a:r>
            <a:r>
              <a:rPr lang="en-US" sz="1200" dirty="0" smtClean="0"/>
              <a:t>cartograms as </a:t>
            </a:r>
            <a:r>
              <a:rPr lang="en-US" sz="1200" dirty="0"/>
              <a:t>indicated by </a:t>
            </a:r>
            <a:r>
              <a:rPr lang="en-US" sz="1200" dirty="0" smtClean="0"/>
              <a:t>the hypotheses.</a:t>
            </a:r>
            <a:endParaRPr lang="en-US" sz="1200" dirty="0"/>
          </a:p>
          <a:p>
            <a:pPr marL="742950" lvl="1" indent="-285750">
              <a:buFont typeface="Arial" charset="0"/>
              <a:buChar char="•"/>
            </a:pPr>
            <a:r>
              <a:rPr lang="en-US" sz="1200" dirty="0"/>
              <a:t>Comments</a:t>
            </a:r>
            <a:r>
              <a:rPr lang="en-US" sz="1200" dirty="0" smtClean="0"/>
              <a:t>:  </a:t>
            </a:r>
            <a:r>
              <a:rPr lang="en-US" sz="1200" dirty="0"/>
              <a:t>Achieving </a:t>
            </a:r>
            <a:r>
              <a:rPr lang="en-US" sz="1200" dirty="0" smtClean="0"/>
              <a:t>perfection in </a:t>
            </a:r>
            <a:r>
              <a:rPr lang="en-US" sz="1200" dirty="0"/>
              <a:t>cartograms is difficult and no cartogram is equally effective in all three </a:t>
            </a:r>
            <a:r>
              <a:rPr lang="en-US" sz="1200" dirty="0" smtClean="0"/>
              <a:t>dimensions. </a:t>
            </a:r>
          </a:p>
          <a:p>
            <a:pPr marL="1200150" lvl="2" indent="-285750">
              <a:buFont typeface="Arial" charset="0"/>
              <a:buChar char="•"/>
            </a:pPr>
            <a:r>
              <a:rPr lang="en-US" sz="1200" u="sng" dirty="0" smtClean="0"/>
              <a:t>Rectangular</a:t>
            </a:r>
            <a:r>
              <a:rPr lang="en-US" sz="1200" dirty="0" smtClean="0"/>
              <a:t> </a:t>
            </a:r>
            <a:r>
              <a:rPr lang="en-US" sz="1200" dirty="0"/>
              <a:t>cartograms preserve adjacency </a:t>
            </a:r>
            <a:r>
              <a:rPr lang="en-US" sz="1200" dirty="0" smtClean="0"/>
              <a:t>relations. </a:t>
            </a:r>
          </a:p>
          <a:p>
            <a:pPr marL="1200150" lvl="2" indent="-285750">
              <a:buFont typeface="Arial" charset="0"/>
              <a:buChar char="•"/>
            </a:pPr>
            <a:r>
              <a:rPr lang="en-US" sz="1200" u="sng" dirty="0" smtClean="0"/>
              <a:t>Non-contiguous </a:t>
            </a:r>
            <a:r>
              <a:rPr lang="en-US" sz="1200" u="sng" dirty="0"/>
              <a:t>cartograms </a:t>
            </a:r>
            <a:r>
              <a:rPr lang="en-US" sz="1200" dirty="0"/>
              <a:t>maintain perfect </a:t>
            </a:r>
            <a:r>
              <a:rPr lang="en-US" sz="1200" dirty="0" smtClean="0"/>
              <a:t>shape. </a:t>
            </a:r>
          </a:p>
          <a:p>
            <a:pPr marL="1200150" lvl="2" indent="-285750">
              <a:buFont typeface="Arial" charset="0"/>
              <a:buChar char="•"/>
            </a:pPr>
            <a:r>
              <a:rPr lang="en-US" sz="1200" u="sng" dirty="0" smtClean="0"/>
              <a:t>Dorling cartograms </a:t>
            </a:r>
            <a:r>
              <a:rPr lang="en-US" sz="1200" dirty="0"/>
              <a:t>disrupt the adjacency </a:t>
            </a:r>
            <a:r>
              <a:rPr lang="en-US" sz="1200" dirty="0" smtClean="0"/>
              <a:t>relations but </a:t>
            </a:r>
            <a:r>
              <a:rPr lang="en-US" sz="1200" dirty="0"/>
              <a:t>preserve the relative positions of </a:t>
            </a:r>
            <a:r>
              <a:rPr lang="en-US" sz="1200" dirty="0" smtClean="0"/>
              <a:t>regions </a:t>
            </a:r>
            <a:r>
              <a:rPr lang="en-US" sz="1200" dirty="0"/>
              <a:t>and are good at getting the “big picture</a:t>
            </a:r>
            <a:r>
              <a:rPr lang="en-US" sz="1200" dirty="0" smtClean="0"/>
              <a:t>.”</a:t>
            </a:r>
          </a:p>
          <a:p>
            <a:pPr marL="1200150" lvl="2" indent="-285750">
              <a:buFont typeface="Arial" charset="0"/>
              <a:buChar char="•"/>
            </a:pPr>
            <a:r>
              <a:rPr lang="en-US" sz="1200" u="sng" dirty="0"/>
              <a:t>Contiguous cartograms </a:t>
            </a:r>
            <a:r>
              <a:rPr lang="en-US" sz="1200" dirty="0"/>
              <a:t>more or less preserve localities, region shapes, and adjacencies, and give the best performance for almost all the tasks.</a:t>
            </a:r>
            <a:endParaRPr lang="en-US" sz="1200" dirty="0"/>
          </a:p>
        </p:txBody>
      </p:sp>
      <p:pic>
        <p:nvPicPr>
          <p:cNvPr id="8" name="Picture 7"/>
          <p:cNvPicPr>
            <a:picLocks noChangeAspect="1"/>
          </p:cNvPicPr>
          <p:nvPr/>
        </p:nvPicPr>
        <p:blipFill>
          <a:blip r:embed="rId3"/>
          <a:stretch>
            <a:fillRect/>
          </a:stretch>
        </p:blipFill>
        <p:spPr>
          <a:xfrm>
            <a:off x="6375940" y="464172"/>
            <a:ext cx="5536119" cy="6393828"/>
          </a:xfrm>
          <a:prstGeom prst="rect">
            <a:avLst/>
          </a:prstGeom>
        </p:spPr>
      </p:pic>
      <p:sp>
        <p:nvSpPr>
          <p:cNvPr id="9" name="TextBox 8"/>
          <p:cNvSpPr txBox="1"/>
          <p:nvPr/>
        </p:nvSpPr>
        <p:spPr>
          <a:xfrm>
            <a:off x="6399632" y="64062"/>
            <a:ext cx="5332651" cy="400110"/>
          </a:xfrm>
          <a:prstGeom prst="rect">
            <a:avLst/>
          </a:prstGeom>
          <a:noFill/>
        </p:spPr>
        <p:txBody>
          <a:bodyPr wrap="square" rtlCol="0">
            <a:spAutoFit/>
          </a:bodyPr>
          <a:lstStyle/>
          <a:p>
            <a:r>
              <a:rPr lang="en-US" sz="1000" b="1" dirty="0"/>
              <a:t>TABLE 1 </a:t>
            </a:r>
            <a:r>
              <a:rPr lang="en-US" sz="1000" dirty="0"/>
              <a:t>For Each Task, the Last Two Columns Show Average Completion Time in Seconds and Error Percentage for Different Cartogram Types</a:t>
            </a:r>
            <a:endParaRPr lang="en-US" sz="1000" dirty="0"/>
          </a:p>
        </p:txBody>
      </p:sp>
    </p:spTree>
    <p:extLst>
      <p:ext uri="{BB962C8B-B14F-4D97-AF65-F5344CB8AC3E}">
        <p14:creationId xmlns:p14="http://schemas.microsoft.com/office/powerpoint/2010/main" val="7701638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8375" y="74568"/>
            <a:ext cx="7729728" cy="1188720"/>
          </a:xfrm>
        </p:spPr>
        <p:txBody>
          <a:bodyPr/>
          <a:lstStyle/>
          <a:p>
            <a:r>
              <a:rPr lang="en-US" dirty="0" smtClean="0"/>
              <a:t>Subjective Preferences</a:t>
            </a:r>
            <a:endParaRPr lang="en-US" dirty="0"/>
          </a:p>
        </p:txBody>
      </p:sp>
      <p:pic>
        <p:nvPicPr>
          <p:cNvPr id="4" name="Content Placeholder 3"/>
          <p:cNvPicPr>
            <a:picLocks noGrp="1" noChangeAspect="1"/>
          </p:cNvPicPr>
          <p:nvPr>
            <p:ph idx="1"/>
          </p:nvPr>
        </p:nvPicPr>
        <p:blipFill>
          <a:blip r:embed="rId3"/>
          <a:stretch>
            <a:fillRect/>
          </a:stretch>
        </p:blipFill>
        <p:spPr>
          <a:xfrm>
            <a:off x="2571918" y="3455721"/>
            <a:ext cx="6522101" cy="3101975"/>
          </a:xfrm>
          <a:prstGeom prst="rect">
            <a:avLst/>
          </a:prstGeom>
        </p:spPr>
      </p:pic>
      <p:sp>
        <p:nvSpPr>
          <p:cNvPr id="5" name="TextBox 4"/>
          <p:cNvSpPr txBox="1"/>
          <p:nvPr/>
        </p:nvSpPr>
        <p:spPr>
          <a:xfrm>
            <a:off x="2551649" y="1359462"/>
            <a:ext cx="6562641" cy="1938992"/>
          </a:xfrm>
          <a:prstGeom prst="rect">
            <a:avLst/>
          </a:prstGeom>
          <a:noFill/>
        </p:spPr>
        <p:txBody>
          <a:bodyPr wrap="square" rtlCol="0">
            <a:spAutoFit/>
          </a:bodyPr>
          <a:lstStyle/>
          <a:p>
            <a:pPr marL="171450" indent="-171450">
              <a:buFont typeface="Arial" charset="0"/>
              <a:buChar char="•"/>
            </a:pPr>
            <a:r>
              <a:rPr lang="en-US" sz="1200" dirty="0" smtClean="0"/>
              <a:t>Scale used excellent </a:t>
            </a:r>
            <a:r>
              <a:rPr lang="en-US" sz="1200" dirty="0"/>
              <a:t>= 5, good = 4, average = 3, poor = 2, very poor =</a:t>
            </a:r>
            <a:r>
              <a:rPr lang="en-US" sz="1200" dirty="0" smtClean="0"/>
              <a:t>1</a:t>
            </a:r>
          </a:p>
          <a:p>
            <a:pPr marL="171450" indent="-171450">
              <a:buFont typeface="Arial" charset="0"/>
              <a:buChar char="•"/>
            </a:pPr>
            <a:r>
              <a:rPr lang="en-US" sz="1200" dirty="0"/>
              <a:t>Dorling (average </a:t>
            </a:r>
            <a:r>
              <a:rPr lang="en-US" sz="1200" dirty="0" smtClean="0"/>
              <a:t>3.84), Contiguous </a:t>
            </a:r>
            <a:r>
              <a:rPr lang="en-US" sz="1200" dirty="0"/>
              <a:t>(</a:t>
            </a:r>
            <a:r>
              <a:rPr lang="en-US" sz="1200" dirty="0" smtClean="0"/>
              <a:t>3.66), Non-contiguous </a:t>
            </a:r>
            <a:r>
              <a:rPr lang="en-US" sz="1200" dirty="0"/>
              <a:t>(</a:t>
            </a:r>
            <a:r>
              <a:rPr lang="en-US" sz="1200" dirty="0" smtClean="0"/>
              <a:t>2.75), Rectangular </a:t>
            </a:r>
            <a:r>
              <a:rPr lang="en-US" sz="1200" dirty="0"/>
              <a:t>(2.54</a:t>
            </a:r>
            <a:r>
              <a:rPr lang="en-US" sz="1200" dirty="0" smtClean="0"/>
              <a:t>)</a:t>
            </a:r>
          </a:p>
          <a:p>
            <a:pPr marL="171450" indent="-171450">
              <a:buFont typeface="Arial" charset="0"/>
              <a:buChar char="•"/>
            </a:pPr>
            <a:endParaRPr lang="en-US" sz="1200" dirty="0"/>
          </a:p>
          <a:p>
            <a:pPr marL="171450" indent="-171450">
              <a:buFont typeface="Arial" charset="0"/>
              <a:buChar char="•"/>
            </a:pPr>
            <a:r>
              <a:rPr lang="en-US" sz="1200" dirty="0"/>
              <a:t>O</a:t>
            </a:r>
            <a:r>
              <a:rPr lang="en-US" sz="1200" dirty="0" smtClean="0"/>
              <a:t>ut </a:t>
            </a:r>
            <a:r>
              <a:rPr lang="en-US" sz="1200" dirty="0"/>
              <a:t>of 33 participants, 17 chose contiguous, 15 chose Dorling, 1 chose non-contiguous, and 0 chose </a:t>
            </a:r>
            <a:r>
              <a:rPr lang="en-US" sz="1200" dirty="0" smtClean="0"/>
              <a:t>rectangular</a:t>
            </a:r>
          </a:p>
          <a:p>
            <a:pPr marL="171450" indent="-171450">
              <a:buFont typeface="Arial" charset="0"/>
              <a:buChar char="•"/>
            </a:pPr>
            <a:r>
              <a:rPr lang="en-US" sz="1200" dirty="0" smtClean="0"/>
              <a:t>The </a:t>
            </a:r>
            <a:r>
              <a:rPr lang="en-US" sz="1200" dirty="0"/>
              <a:t>preference for contiguous and Dorling cartograms might partially be due to familiarity with these two cartograms in the news and on social </a:t>
            </a:r>
            <a:r>
              <a:rPr lang="en-US" sz="1200" dirty="0" smtClean="0"/>
              <a:t>media.</a:t>
            </a:r>
          </a:p>
          <a:p>
            <a:pPr marL="628650" lvl="1" indent="-171450">
              <a:buFont typeface="Arial" charset="0"/>
              <a:buChar char="•"/>
            </a:pPr>
            <a:r>
              <a:rPr lang="en-US" sz="1200" dirty="0"/>
              <a:t>10 participants reported that they are familiar with contiguous cartograms and 15 were familiar with Dorling cartograms, contrasted with 7 for rectangular cartograms and 2 for non-contiguous cartograms</a:t>
            </a:r>
            <a:endParaRPr lang="en-US" sz="1200" dirty="0"/>
          </a:p>
        </p:txBody>
      </p:sp>
    </p:spTree>
    <p:extLst>
      <p:ext uri="{BB962C8B-B14F-4D97-AF65-F5344CB8AC3E}">
        <p14:creationId xmlns:p14="http://schemas.microsoft.com/office/powerpoint/2010/main" val="1646667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0283" y="0"/>
            <a:ext cx="7729728" cy="1188720"/>
          </a:xfrm>
        </p:spPr>
        <p:txBody>
          <a:bodyPr/>
          <a:lstStyle/>
          <a:p>
            <a:r>
              <a:rPr lang="en-US" dirty="0" smtClean="0"/>
              <a:t>Attitude Study</a:t>
            </a:r>
            <a:endParaRPr lang="en-US" dirty="0"/>
          </a:p>
        </p:txBody>
      </p:sp>
      <p:sp>
        <p:nvSpPr>
          <p:cNvPr id="3" name="Content Placeholder 2"/>
          <p:cNvSpPr>
            <a:spLocks noGrp="1"/>
          </p:cNvSpPr>
          <p:nvPr>
            <p:ph idx="1"/>
          </p:nvPr>
        </p:nvSpPr>
        <p:spPr>
          <a:xfrm>
            <a:off x="1980283" y="1351410"/>
            <a:ext cx="7729728" cy="3101983"/>
          </a:xfrm>
        </p:spPr>
        <p:txBody>
          <a:bodyPr>
            <a:normAutofit/>
          </a:bodyPr>
          <a:lstStyle/>
          <a:p>
            <a:r>
              <a:rPr lang="en-US" sz="1200" dirty="0" smtClean="0"/>
              <a:t>At the end </a:t>
            </a:r>
            <a:r>
              <a:rPr lang="en-US" sz="1200" dirty="0"/>
              <a:t>of the </a:t>
            </a:r>
            <a:r>
              <a:rPr lang="en-US" sz="1200" dirty="0" smtClean="0"/>
              <a:t>experiment the </a:t>
            </a:r>
            <a:r>
              <a:rPr lang="en-US" sz="1200" dirty="0"/>
              <a:t>participants were asked to rate the different cartogram types according to </a:t>
            </a:r>
            <a:r>
              <a:rPr lang="en-US" sz="1200" dirty="0" smtClean="0"/>
              <a:t>the categories below.</a:t>
            </a:r>
          </a:p>
          <a:p>
            <a:r>
              <a:rPr lang="en-US" sz="1200" dirty="0"/>
              <a:t>This data also indicates a clear preference for contiguous and Dorling cartograms over the </a:t>
            </a:r>
            <a:r>
              <a:rPr lang="en-US" sz="1200" dirty="0" smtClean="0"/>
              <a:t>rest, while </a:t>
            </a:r>
            <a:r>
              <a:rPr lang="en-US" sz="1200" dirty="0"/>
              <a:t>contiguous </a:t>
            </a:r>
            <a:r>
              <a:rPr lang="en-US" sz="1200" dirty="0" smtClean="0"/>
              <a:t>cartograms seem </a:t>
            </a:r>
            <a:r>
              <a:rPr lang="en-US" sz="1200" dirty="0"/>
              <a:t>to be helpful, well-organized and </a:t>
            </a:r>
            <a:r>
              <a:rPr lang="en-US" sz="1200" dirty="0" smtClean="0"/>
              <a:t>showing relative </a:t>
            </a:r>
            <a:r>
              <a:rPr lang="en-US" sz="1200" smtClean="0"/>
              <a:t>magnitude clearly.</a:t>
            </a:r>
            <a:endParaRPr lang="en-US" sz="1200" dirty="0" smtClean="0"/>
          </a:p>
          <a:p>
            <a:endParaRPr lang="en-US" sz="1200" dirty="0"/>
          </a:p>
        </p:txBody>
      </p:sp>
      <p:pic>
        <p:nvPicPr>
          <p:cNvPr id="4" name="Picture 3"/>
          <p:cNvPicPr>
            <a:picLocks noChangeAspect="1"/>
          </p:cNvPicPr>
          <p:nvPr/>
        </p:nvPicPr>
        <p:blipFill>
          <a:blip r:embed="rId2"/>
          <a:stretch>
            <a:fillRect/>
          </a:stretch>
        </p:blipFill>
        <p:spPr>
          <a:xfrm>
            <a:off x="638147" y="2610158"/>
            <a:ext cx="10414000" cy="3251200"/>
          </a:xfrm>
          <a:prstGeom prst="rect">
            <a:avLst/>
          </a:prstGeom>
        </p:spPr>
      </p:pic>
      <p:sp>
        <p:nvSpPr>
          <p:cNvPr id="5" name="TextBox 4"/>
          <p:cNvSpPr txBox="1"/>
          <p:nvPr/>
        </p:nvSpPr>
        <p:spPr>
          <a:xfrm>
            <a:off x="1132885" y="6028566"/>
            <a:ext cx="10050308" cy="646331"/>
          </a:xfrm>
          <a:prstGeom prst="rect">
            <a:avLst/>
          </a:prstGeom>
          <a:noFill/>
        </p:spPr>
        <p:txBody>
          <a:bodyPr wrap="square" rtlCol="0">
            <a:spAutoFit/>
          </a:bodyPr>
          <a:lstStyle/>
          <a:p>
            <a:r>
              <a:rPr lang="en-US" b="1" dirty="0"/>
              <a:t>Fig. 5.</a:t>
            </a:r>
            <a:r>
              <a:rPr lang="en-US" dirty="0"/>
              <a:t>Attitude study of different cartograms by mode (left) and mean (right): contiguous and Dorling cartograms dominate.</a:t>
            </a:r>
            <a:endParaRPr lang="en-US" dirty="0">
              <a:effectLst/>
            </a:endParaRPr>
          </a:p>
        </p:txBody>
      </p:sp>
    </p:spTree>
    <p:extLst>
      <p:ext uri="{BB962C8B-B14F-4D97-AF65-F5344CB8AC3E}">
        <p14:creationId xmlns:p14="http://schemas.microsoft.com/office/powerpoint/2010/main" val="4720026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90752"/>
            <a:ext cx="7729728" cy="1188720"/>
          </a:xfrm>
        </p:spPr>
        <p:txBody>
          <a:bodyPr/>
          <a:lstStyle/>
          <a:p>
            <a:r>
              <a:rPr lang="en-US" dirty="0" smtClean="0"/>
              <a:t>Summary of all results</a:t>
            </a:r>
            <a:endParaRPr lang="en-US" dirty="0"/>
          </a:p>
        </p:txBody>
      </p:sp>
      <p:sp>
        <p:nvSpPr>
          <p:cNvPr id="3" name="Content Placeholder 2"/>
          <p:cNvSpPr>
            <a:spLocks noGrp="1"/>
          </p:cNvSpPr>
          <p:nvPr>
            <p:ph idx="1"/>
          </p:nvPr>
        </p:nvSpPr>
        <p:spPr>
          <a:xfrm>
            <a:off x="2231136" y="1279472"/>
            <a:ext cx="7729728" cy="3101983"/>
          </a:xfrm>
        </p:spPr>
        <p:txBody>
          <a:bodyPr/>
          <a:lstStyle/>
          <a:p>
            <a:endParaRPr lang="en-US" dirty="0"/>
          </a:p>
        </p:txBody>
      </p:sp>
      <p:pic>
        <p:nvPicPr>
          <p:cNvPr id="4" name="Picture 3"/>
          <p:cNvPicPr>
            <a:picLocks noChangeAspect="1"/>
          </p:cNvPicPr>
          <p:nvPr/>
        </p:nvPicPr>
        <p:blipFill>
          <a:blip r:embed="rId2"/>
          <a:stretch>
            <a:fillRect/>
          </a:stretch>
        </p:blipFill>
        <p:spPr>
          <a:xfrm>
            <a:off x="889000" y="3551372"/>
            <a:ext cx="10414000" cy="2832100"/>
          </a:xfrm>
          <a:prstGeom prst="rect">
            <a:avLst/>
          </a:prstGeom>
        </p:spPr>
      </p:pic>
      <p:sp>
        <p:nvSpPr>
          <p:cNvPr id="5" name="TextBox 4"/>
          <p:cNvSpPr txBox="1"/>
          <p:nvPr/>
        </p:nvSpPr>
        <p:spPr>
          <a:xfrm>
            <a:off x="1666959" y="6383472"/>
            <a:ext cx="8431901" cy="369332"/>
          </a:xfrm>
          <a:prstGeom prst="rect">
            <a:avLst/>
          </a:prstGeom>
          <a:noFill/>
        </p:spPr>
        <p:txBody>
          <a:bodyPr wrap="square" rtlCol="0">
            <a:spAutoFit/>
          </a:bodyPr>
          <a:lstStyle/>
          <a:p>
            <a:r>
              <a:rPr lang="en-US" b="1"/>
              <a:t>TABLE 2 </a:t>
            </a:r>
            <a:r>
              <a:rPr lang="en-US"/>
              <a:t>The Result for Metric-Based and Task-Based Analysis for all Cartogram Types</a:t>
            </a:r>
            <a:endParaRPr lang="en-US"/>
          </a:p>
        </p:txBody>
      </p:sp>
    </p:spTree>
    <p:extLst>
      <p:ext uri="{BB962C8B-B14F-4D97-AF65-F5344CB8AC3E}">
        <p14:creationId xmlns:p14="http://schemas.microsoft.com/office/powerpoint/2010/main" val="14149308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0283" y="0"/>
            <a:ext cx="7552135" cy="751962"/>
          </a:xfrm>
        </p:spPr>
        <p:txBody>
          <a:bodyPr/>
          <a:lstStyle/>
          <a:p>
            <a:r>
              <a:rPr lang="en-US" dirty="0" smtClean="0"/>
              <a:t>Demographic Analysis</a:t>
            </a:r>
            <a:endParaRPr lang="en-US" dirty="0"/>
          </a:p>
        </p:txBody>
      </p:sp>
      <p:pic>
        <p:nvPicPr>
          <p:cNvPr id="4" name="Picture 3"/>
          <p:cNvPicPr>
            <a:picLocks noChangeAspect="1"/>
          </p:cNvPicPr>
          <p:nvPr/>
        </p:nvPicPr>
        <p:blipFill>
          <a:blip r:embed="rId2"/>
          <a:stretch>
            <a:fillRect/>
          </a:stretch>
        </p:blipFill>
        <p:spPr>
          <a:xfrm>
            <a:off x="134568" y="1437481"/>
            <a:ext cx="4481038" cy="3174979"/>
          </a:xfrm>
          <a:prstGeom prst="rect">
            <a:avLst/>
          </a:prstGeom>
        </p:spPr>
      </p:pic>
      <p:sp>
        <p:nvSpPr>
          <p:cNvPr id="8" name="TextBox 7"/>
          <p:cNvSpPr txBox="1"/>
          <p:nvPr/>
        </p:nvSpPr>
        <p:spPr>
          <a:xfrm>
            <a:off x="4794262" y="890124"/>
            <a:ext cx="5065614" cy="3046988"/>
          </a:xfrm>
          <a:prstGeom prst="rect">
            <a:avLst/>
          </a:prstGeom>
          <a:noFill/>
        </p:spPr>
        <p:txBody>
          <a:bodyPr wrap="square" rtlCol="0">
            <a:spAutoFit/>
          </a:bodyPr>
          <a:lstStyle/>
          <a:p>
            <a:pPr marL="171450" indent="-171450">
              <a:buFont typeface="Arial" charset="0"/>
              <a:buChar char="•"/>
            </a:pPr>
            <a:r>
              <a:rPr lang="en-US" sz="1200" b="1" i="1" dirty="0"/>
              <a:t>Familiarity Affects </a:t>
            </a:r>
            <a:r>
              <a:rPr lang="en-US" sz="1200" b="1" i="1" dirty="0" smtClean="0"/>
              <a:t>Performance</a:t>
            </a:r>
          </a:p>
          <a:p>
            <a:pPr marL="628650" lvl="1" indent="-171450">
              <a:buFont typeface="Arial" charset="0"/>
              <a:buChar char="•"/>
            </a:pPr>
            <a:r>
              <a:rPr lang="en-US" sz="1200" dirty="0" smtClean="0"/>
              <a:t>Subject who were familiar with cartograms took significantly longer to perform the tasks.</a:t>
            </a:r>
          </a:p>
          <a:p>
            <a:pPr marL="171450" indent="-171450">
              <a:buFont typeface="Arial" charset="0"/>
              <a:buChar char="•"/>
            </a:pPr>
            <a:r>
              <a:rPr lang="en-US" sz="1200" b="1" i="1" dirty="0"/>
              <a:t>Female Participants Were More </a:t>
            </a:r>
            <a:r>
              <a:rPr lang="en-US" sz="1200" b="1" i="1" dirty="0" smtClean="0"/>
              <a:t>Accurate</a:t>
            </a:r>
          </a:p>
          <a:p>
            <a:pPr marL="628650" lvl="1" indent="-171450">
              <a:buFont typeface="Arial" charset="0"/>
              <a:buChar char="•"/>
            </a:pPr>
            <a:r>
              <a:rPr lang="en-US" sz="1200" dirty="0" smtClean="0"/>
              <a:t>Authors </a:t>
            </a:r>
            <a:r>
              <a:rPr lang="en-US" sz="1200" dirty="0"/>
              <a:t>did not expect gender of the participants to be a factor in the accuracy of performing the </a:t>
            </a:r>
            <a:r>
              <a:rPr lang="en-US" sz="1200" dirty="0" smtClean="0"/>
              <a:t>tasks.</a:t>
            </a:r>
          </a:p>
          <a:p>
            <a:pPr marL="628650" lvl="1" indent="-171450">
              <a:buFont typeface="Arial" charset="0"/>
              <a:buChar char="•"/>
            </a:pPr>
            <a:r>
              <a:rPr lang="en-US" sz="1200" dirty="0"/>
              <a:t>F</a:t>
            </a:r>
            <a:r>
              <a:rPr lang="en-US" sz="1200" dirty="0" smtClean="0"/>
              <a:t>emale </a:t>
            </a:r>
            <a:r>
              <a:rPr lang="en-US" sz="1200" dirty="0"/>
              <a:t>participants seem to be more accurate in most tasks involving contiguous, Dorling and non-contiguous </a:t>
            </a:r>
            <a:r>
              <a:rPr lang="en-US" sz="1200" dirty="0" smtClean="0"/>
              <a:t>cartograms </a:t>
            </a:r>
            <a:r>
              <a:rPr lang="en-US" sz="1200" dirty="0"/>
              <a:t>but there is no such pattern for rectangular </a:t>
            </a:r>
            <a:r>
              <a:rPr lang="en-US" sz="1200" dirty="0" smtClean="0"/>
              <a:t>cartograms.</a:t>
            </a:r>
          </a:p>
          <a:p>
            <a:pPr marL="171450" indent="-171450">
              <a:buFont typeface="Arial" charset="0"/>
              <a:buChar char="•"/>
            </a:pPr>
            <a:r>
              <a:rPr lang="en-US" sz="1200" b="1" i="1" dirty="0"/>
              <a:t>Age and Education Did not Affect </a:t>
            </a:r>
            <a:r>
              <a:rPr lang="en-US" sz="1200" b="1" i="1" dirty="0" smtClean="0"/>
              <a:t>Performance</a:t>
            </a:r>
          </a:p>
          <a:p>
            <a:pPr marL="628650" lvl="1" indent="-171450">
              <a:buFont typeface="Arial" charset="0"/>
              <a:buChar char="•"/>
            </a:pPr>
            <a:r>
              <a:rPr lang="en-US" sz="1200" dirty="0" smtClean="0"/>
              <a:t>The authors </a:t>
            </a:r>
            <a:r>
              <a:rPr lang="en-US" sz="1200" dirty="0"/>
              <a:t>considered the possibility that older participants and participants with higher education level might perform </a:t>
            </a:r>
            <a:r>
              <a:rPr lang="en-US" sz="1200" dirty="0" smtClean="0"/>
              <a:t>better but </a:t>
            </a:r>
            <a:r>
              <a:rPr lang="en-US" sz="1200" dirty="0"/>
              <a:t>did not find significant differences for different age groups and education levels.</a:t>
            </a:r>
            <a:endParaRPr lang="en-US" sz="1200" i="1" dirty="0" smtClean="0"/>
          </a:p>
          <a:p>
            <a:pPr marL="628650" lvl="1" indent="-171450">
              <a:buFont typeface="Arial" charset="0"/>
              <a:buChar char="•"/>
            </a:pPr>
            <a:endParaRPr lang="en-US" sz="1200" dirty="0" smtClean="0"/>
          </a:p>
          <a:p>
            <a:pPr marL="628650" lvl="1" indent="-171450">
              <a:buFont typeface="Arial" charset="0"/>
              <a:buChar char="•"/>
            </a:pPr>
            <a:endParaRPr lang="en-US" sz="1200" dirty="0"/>
          </a:p>
        </p:txBody>
      </p:sp>
      <p:sp>
        <p:nvSpPr>
          <p:cNvPr id="9" name="TextBox 8"/>
          <p:cNvSpPr txBox="1"/>
          <p:nvPr/>
        </p:nvSpPr>
        <p:spPr>
          <a:xfrm>
            <a:off x="1278542" y="1068149"/>
            <a:ext cx="2702740" cy="338554"/>
          </a:xfrm>
          <a:prstGeom prst="rect">
            <a:avLst/>
          </a:prstGeom>
          <a:noFill/>
        </p:spPr>
        <p:txBody>
          <a:bodyPr wrap="square" rtlCol="0">
            <a:spAutoFit/>
          </a:bodyPr>
          <a:lstStyle/>
          <a:p>
            <a:r>
              <a:rPr lang="en-US" sz="1600" dirty="0"/>
              <a:t>Average completion times</a:t>
            </a:r>
            <a:endParaRPr lang="en-US" sz="1600" dirty="0"/>
          </a:p>
        </p:txBody>
      </p:sp>
      <p:pic>
        <p:nvPicPr>
          <p:cNvPr id="10" name="Picture 9"/>
          <p:cNvPicPr>
            <a:picLocks noChangeAspect="1"/>
          </p:cNvPicPr>
          <p:nvPr/>
        </p:nvPicPr>
        <p:blipFill>
          <a:blip r:embed="rId3"/>
          <a:stretch>
            <a:fillRect/>
          </a:stretch>
        </p:blipFill>
        <p:spPr>
          <a:xfrm>
            <a:off x="5661277" y="3507994"/>
            <a:ext cx="4377255" cy="3101445"/>
          </a:xfrm>
          <a:prstGeom prst="rect">
            <a:avLst/>
          </a:prstGeom>
        </p:spPr>
      </p:pic>
      <p:sp>
        <p:nvSpPr>
          <p:cNvPr id="11" name="TextBox 10"/>
          <p:cNvSpPr txBox="1"/>
          <p:nvPr/>
        </p:nvSpPr>
        <p:spPr>
          <a:xfrm>
            <a:off x="6833455" y="6519446"/>
            <a:ext cx="3119750" cy="338554"/>
          </a:xfrm>
          <a:prstGeom prst="rect">
            <a:avLst/>
          </a:prstGeom>
          <a:noFill/>
        </p:spPr>
        <p:txBody>
          <a:bodyPr wrap="square" rtlCol="0">
            <a:spAutoFit/>
          </a:bodyPr>
          <a:lstStyle/>
          <a:p>
            <a:r>
              <a:rPr lang="en-US" sz="1600" dirty="0"/>
              <a:t>Average error percentages</a:t>
            </a:r>
            <a:endParaRPr lang="en-US" sz="1600" dirty="0"/>
          </a:p>
        </p:txBody>
      </p:sp>
    </p:spTree>
    <p:extLst>
      <p:ext uri="{BB962C8B-B14F-4D97-AF65-F5344CB8AC3E}">
        <p14:creationId xmlns:p14="http://schemas.microsoft.com/office/powerpoint/2010/main" val="1565732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74492" y="147513"/>
            <a:ext cx="7729728" cy="791163"/>
          </a:xfrm>
        </p:spPr>
        <p:txBody>
          <a:bodyPr/>
          <a:lstStyle/>
          <a:p>
            <a:r>
              <a:rPr lang="en-US" dirty="0"/>
              <a:t>Demographic Analysis</a:t>
            </a:r>
          </a:p>
        </p:txBody>
      </p:sp>
      <p:pic>
        <p:nvPicPr>
          <p:cNvPr id="5" name="Picture 4"/>
          <p:cNvPicPr>
            <a:picLocks noChangeAspect="1"/>
          </p:cNvPicPr>
          <p:nvPr/>
        </p:nvPicPr>
        <p:blipFill>
          <a:blip r:embed="rId2"/>
          <a:stretch>
            <a:fillRect/>
          </a:stretch>
        </p:blipFill>
        <p:spPr>
          <a:xfrm>
            <a:off x="633876" y="1809653"/>
            <a:ext cx="7064074" cy="1249136"/>
          </a:xfrm>
          <a:prstGeom prst="rect">
            <a:avLst/>
          </a:prstGeom>
        </p:spPr>
      </p:pic>
      <p:sp>
        <p:nvSpPr>
          <p:cNvPr id="7" name="TextBox 6"/>
          <p:cNvSpPr txBox="1"/>
          <p:nvPr/>
        </p:nvSpPr>
        <p:spPr>
          <a:xfrm>
            <a:off x="1920373" y="1367493"/>
            <a:ext cx="4491079" cy="369332"/>
          </a:xfrm>
          <a:prstGeom prst="rect">
            <a:avLst/>
          </a:prstGeom>
          <a:noFill/>
        </p:spPr>
        <p:txBody>
          <a:bodyPr wrap="square" rtlCol="0">
            <a:spAutoFit/>
          </a:bodyPr>
          <a:lstStyle/>
          <a:p>
            <a:r>
              <a:rPr lang="en-US"/>
              <a:t>Subjective ratings of different cartograms</a:t>
            </a:r>
            <a:endParaRPr lang="en-US"/>
          </a:p>
        </p:txBody>
      </p:sp>
      <p:sp>
        <p:nvSpPr>
          <p:cNvPr id="8" name="TextBox 7"/>
          <p:cNvSpPr txBox="1"/>
          <p:nvPr/>
        </p:nvSpPr>
        <p:spPr>
          <a:xfrm>
            <a:off x="1108609" y="3730428"/>
            <a:ext cx="7687433" cy="2492990"/>
          </a:xfrm>
          <a:prstGeom prst="rect">
            <a:avLst/>
          </a:prstGeom>
          <a:noFill/>
        </p:spPr>
        <p:txBody>
          <a:bodyPr wrap="square" rtlCol="0">
            <a:spAutoFit/>
          </a:bodyPr>
          <a:lstStyle/>
          <a:p>
            <a:pPr marL="285750" indent="-285750">
              <a:buFont typeface="Arial" charset="0"/>
              <a:buChar char="•"/>
            </a:pPr>
            <a:r>
              <a:rPr lang="en-US" sz="1200" b="1" i="1" dirty="0"/>
              <a:t>Female Participants Gave Higher </a:t>
            </a:r>
            <a:r>
              <a:rPr lang="en-US" sz="1200" b="1" i="1" dirty="0" smtClean="0"/>
              <a:t>Ratings</a:t>
            </a:r>
          </a:p>
          <a:p>
            <a:pPr marL="742950" lvl="1" indent="-285750">
              <a:buFont typeface="Arial" charset="0"/>
              <a:buChar char="•"/>
            </a:pPr>
            <a:r>
              <a:rPr lang="en-US" sz="1200" dirty="0"/>
              <a:t>Female participants rated all cartogram types, except rectangular cartograms, higher than their male </a:t>
            </a:r>
            <a:r>
              <a:rPr lang="en-US" sz="1200" dirty="0" smtClean="0"/>
              <a:t>counterparts</a:t>
            </a:r>
          </a:p>
          <a:p>
            <a:pPr marL="742950" lvl="1" indent="-285750">
              <a:buFont typeface="Arial" charset="0"/>
              <a:buChar char="•"/>
            </a:pPr>
            <a:r>
              <a:rPr lang="en-US" sz="1200" dirty="0" smtClean="0"/>
              <a:t>There </a:t>
            </a:r>
            <a:r>
              <a:rPr lang="en-US" sz="1200" dirty="0"/>
              <a:t>is a strong </a:t>
            </a:r>
            <a:r>
              <a:rPr lang="en-US" sz="1200" dirty="0" smtClean="0"/>
              <a:t>indication that </a:t>
            </a:r>
            <a:r>
              <a:rPr lang="en-US" sz="1200" dirty="0"/>
              <a:t>female participants prefer Dorling cartograms more than the male participants</a:t>
            </a:r>
            <a:endParaRPr lang="en-US" sz="1200" i="1" dirty="0" smtClean="0"/>
          </a:p>
          <a:p>
            <a:pPr marL="285750" indent="-285750">
              <a:buFont typeface="Arial" charset="0"/>
              <a:buChar char="•"/>
            </a:pPr>
            <a:r>
              <a:rPr lang="en-US" sz="1200" b="1" i="1" dirty="0" smtClean="0"/>
              <a:t>Familiarity </a:t>
            </a:r>
            <a:r>
              <a:rPr lang="en-US" sz="1200" b="1" i="1" dirty="0"/>
              <a:t>Affected </a:t>
            </a:r>
            <a:r>
              <a:rPr lang="en-US" sz="1200" b="1" i="1" dirty="0" smtClean="0"/>
              <a:t>Preferences</a:t>
            </a:r>
          </a:p>
          <a:p>
            <a:pPr marL="742950" lvl="1" indent="-285750">
              <a:buFont typeface="Arial" charset="0"/>
              <a:buChar char="•"/>
            </a:pPr>
            <a:r>
              <a:rPr lang="en-US" sz="1200" dirty="0" smtClean="0"/>
              <a:t>They anticipated </a:t>
            </a:r>
            <a:r>
              <a:rPr lang="en-US" sz="1200" dirty="0"/>
              <a:t>that familiarity with a particular cartogram type might make this type more </a:t>
            </a:r>
            <a:r>
              <a:rPr lang="en-US" sz="1200" dirty="0" smtClean="0"/>
              <a:t>liked.</a:t>
            </a:r>
          </a:p>
          <a:p>
            <a:pPr marL="742950" lvl="1" indent="-285750">
              <a:buFont typeface="Arial" charset="0"/>
              <a:buChar char="•"/>
            </a:pPr>
            <a:r>
              <a:rPr lang="en-US" sz="1200" dirty="0" smtClean="0"/>
              <a:t>A </a:t>
            </a:r>
            <a:r>
              <a:rPr lang="en-US" sz="1200" dirty="0"/>
              <a:t>closer look shows something interesting about rectangular and non-contiguous cartograms</a:t>
            </a:r>
            <a:r>
              <a:rPr lang="en-US" sz="1200" dirty="0" smtClean="0"/>
              <a:t>.</a:t>
            </a:r>
          </a:p>
          <a:p>
            <a:pPr marL="1200150" lvl="2" indent="-285750">
              <a:buFont typeface="Arial" charset="0"/>
              <a:buChar char="•"/>
            </a:pPr>
            <a:r>
              <a:rPr lang="en-US" sz="1200" dirty="0"/>
              <a:t>Participants who were familiar with these two types of cartograms rated them lower than those who were </a:t>
            </a:r>
            <a:r>
              <a:rPr lang="en-US" sz="1200" dirty="0" smtClean="0"/>
              <a:t>unfamiliar.  This </a:t>
            </a:r>
            <a:r>
              <a:rPr lang="en-US" sz="1200" dirty="0"/>
              <a:t>is consistent with the choices made at the end of the study.</a:t>
            </a:r>
            <a:endParaRPr lang="en-US" sz="1200" i="1" dirty="0" smtClean="0"/>
          </a:p>
          <a:p>
            <a:pPr marL="285750" indent="-285750">
              <a:buFont typeface="Arial" charset="0"/>
              <a:buChar char="•"/>
            </a:pPr>
            <a:endParaRPr lang="en-US" i="1" dirty="0" smtClean="0"/>
          </a:p>
          <a:p>
            <a:pPr marL="742950" lvl="1" indent="-285750">
              <a:buFont typeface="Arial" charset="0"/>
              <a:buChar char="•"/>
            </a:pPr>
            <a:endParaRPr lang="en-US" dirty="0"/>
          </a:p>
        </p:txBody>
      </p:sp>
    </p:spTree>
    <p:extLst>
      <p:ext uri="{BB962C8B-B14F-4D97-AF65-F5344CB8AC3E}">
        <p14:creationId xmlns:p14="http://schemas.microsoft.com/office/powerpoint/2010/main" val="8583720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15029"/>
            <a:ext cx="7729728" cy="726543"/>
          </a:xfrm>
        </p:spPr>
        <p:txBody>
          <a:bodyPr>
            <a:normAutofit fontScale="90000"/>
          </a:bodyPr>
          <a:lstStyle/>
          <a:p>
            <a:r>
              <a:rPr lang="en-US" dirty="0" smtClean="0"/>
              <a:t>Which cartogram is the best?</a:t>
            </a:r>
            <a:endParaRPr lang="en-US" dirty="0"/>
          </a:p>
        </p:txBody>
      </p:sp>
      <p:pic>
        <p:nvPicPr>
          <p:cNvPr id="4" name="Picture 3"/>
          <p:cNvPicPr>
            <a:picLocks noChangeAspect="1"/>
          </p:cNvPicPr>
          <p:nvPr/>
        </p:nvPicPr>
        <p:blipFill>
          <a:blip r:embed="rId2"/>
          <a:stretch>
            <a:fillRect/>
          </a:stretch>
        </p:blipFill>
        <p:spPr>
          <a:xfrm>
            <a:off x="354138" y="1666999"/>
            <a:ext cx="6579949" cy="3891799"/>
          </a:xfrm>
          <a:prstGeom prst="rect">
            <a:avLst/>
          </a:prstGeom>
        </p:spPr>
      </p:pic>
      <p:sp>
        <p:nvSpPr>
          <p:cNvPr id="5" name="TextBox 4"/>
          <p:cNvSpPr txBox="1"/>
          <p:nvPr/>
        </p:nvSpPr>
        <p:spPr>
          <a:xfrm>
            <a:off x="7023100" y="2391098"/>
            <a:ext cx="4605156" cy="1938992"/>
          </a:xfrm>
          <a:prstGeom prst="rect">
            <a:avLst/>
          </a:prstGeom>
          <a:noFill/>
        </p:spPr>
        <p:txBody>
          <a:bodyPr wrap="square" rtlCol="0">
            <a:spAutoFit/>
          </a:bodyPr>
          <a:lstStyle/>
          <a:p>
            <a:pPr marL="285750" indent="-285750">
              <a:buFont typeface="Arial" charset="0"/>
              <a:buChar char="•"/>
            </a:pPr>
            <a:r>
              <a:rPr lang="en-US" sz="1200" dirty="0" smtClean="0"/>
              <a:t>All </a:t>
            </a:r>
            <a:r>
              <a:rPr lang="en-US" sz="1200" dirty="0"/>
              <a:t>cartogram types, except rectangular, performed well in tasks involving analyzing and comparing trends, with Dorling cartograms giving the best results</a:t>
            </a:r>
            <a:r>
              <a:rPr lang="en-US" sz="1200" dirty="0" smtClean="0"/>
              <a:t>.</a:t>
            </a:r>
          </a:p>
          <a:p>
            <a:pPr marL="285750" indent="-285750">
              <a:buFont typeface="Arial" charset="0"/>
              <a:buChar char="•"/>
            </a:pPr>
            <a:r>
              <a:rPr lang="en-US" sz="1200" dirty="0" smtClean="0"/>
              <a:t>Rectangular </a:t>
            </a:r>
            <a:r>
              <a:rPr lang="en-US" sz="1200" dirty="0"/>
              <a:t>cartograms work well if adjacency relations are </a:t>
            </a:r>
            <a:r>
              <a:rPr lang="en-US" sz="1200" dirty="0" smtClean="0"/>
              <a:t>important.</a:t>
            </a:r>
          </a:p>
          <a:p>
            <a:pPr marL="285750" indent="-285750">
              <a:buFont typeface="Arial" charset="0"/>
              <a:buChar char="•"/>
            </a:pPr>
            <a:endParaRPr lang="en-US" sz="1200" dirty="0" smtClean="0"/>
          </a:p>
          <a:p>
            <a:pPr marL="285750" indent="-285750">
              <a:buFont typeface="Arial" charset="0"/>
              <a:buChar char="•"/>
            </a:pPr>
            <a:r>
              <a:rPr lang="en-US" sz="1200" dirty="0" smtClean="0"/>
              <a:t>The </a:t>
            </a:r>
            <a:r>
              <a:rPr lang="en-US" sz="1200" dirty="0"/>
              <a:t>choice of cartogram type should also take into account the type of map being shown. Countries with few regions, such as Italy and Germany, are easier to schematize, while still preserving the general outlines.</a:t>
            </a:r>
            <a:endParaRPr lang="en-US" sz="1200" dirty="0"/>
          </a:p>
        </p:txBody>
      </p:sp>
      <p:sp>
        <p:nvSpPr>
          <p:cNvPr id="6" name="TextBox 5"/>
          <p:cNvSpPr txBox="1"/>
          <p:nvPr/>
        </p:nvSpPr>
        <p:spPr>
          <a:xfrm>
            <a:off x="1325743" y="5672641"/>
            <a:ext cx="4814761" cy="646331"/>
          </a:xfrm>
          <a:prstGeom prst="rect">
            <a:avLst/>
          </a:prstGeom>
          <a:noFill/>
        </p:spPr>
        <p:txBody>
          <a:bodyPr wrap="square" rtlCol="0">
            <a:spAutoFit/>
          </a:bodyPr>
          <a:lstStyle/>
          <a:p>
            <a:r>
              <a:rPr lang="en-US" b="1" dirty="0"/>
              <a:t>Fig. 9.</a:t>
            </a:r>
            <a:r>
              <a:rPr lang="en-US" dirty="0"/>
              <a:t>Cartogram type flow diagram.</a:t>
            </a:r>
          </a:p>
          <a:p>
            <a:endParaRPr lang="en-US" dirty="0"/>
          </a:p>
        </p:txBody>
      </p:sp>
    </p:spTree>
    <p:extLst>
      <p:ext uri="{BB962C8B-B14F-4D97-AF65-F5344CB8AC3E}">
        <p14:creationId xmlns:p14="http://schemas.microsoft.com/office/powerpoint/2010/main" val="20114378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Content Placeholder 2"/>
          <p:cNvSpPr>
            <a:spLocks noGrp="1"/>
          </p:cNvSpPr>
          <p:nvPr>
            <p:ph idx="1"/>
          </p:nvPr>
        </p:nvSpPr>
        <p:spPr/>
        <p:txBody>
          <a:bodyPr/>
          <a:lstStyle/>
          <a:p>
            <a:r>
              <a:rPr lang="en-US" dirty="0" smtClean="0"/>
              <a:t>In conclusion, authors stated that </a:t>
            </a:r>
            <a:r>
              <a:rPr lang="en-US" dirty="0" smtClean="0"/>
              <a:t>simple </a:t>
            </a:r>
            <a:r>
              <a:rPr lang="en-US" dirty="0"/>
              <a:t>interaction techniques might mitigate some cartogram </a:t>
            </a:r>
            <a:r>
              <a:rPr lang="en-US" dirty="0" smtClean="0"/>
              <a:t>shortcomings, such as using </a:t>
            </a:r>
            <a:r>
              <a:rPr lang="en-US" dirty="0"/>
              <a:t>mouse-over/tool-tip </a:t>
            </a:r>
            <a:r>
              <a:rPr lang="en-US" dirty="0" smtClean="0"/>
              <a:t>and labels link-and-brush </a:t>
            </a:r>
            <a:r>
              <a:rPr lang="en-US" dirty="0"/>
              <a:t>type </a:t>
            </a:r>
            <a:r>
              <a:rPr lang="en-US" dirty="0" smtClean="0"/>
              <a:t>highlighting.</a:t>
            </a:r>
          </a:p>
          <a:p>
            <a:endParaRPr lang="en-US" dirty="0" smtClean="0"/>
          </a:p>
          <a:p>
            <a:r>
              <a:rPr lang="en-US" dirty="0" smtClean="0"/>
              <a:t>Any </a:t>
            </a:r>
            <a:r>
              <a:rPr lang="en-US" dirty="0" smtClean="0"/>
              <a:t>question? </a:t>
            </a:r>
            <a:endParaRPr lang="en-US" dirty="0"/>
          </a:p>
        </p:txBody>
      </p:sp>
    </p:spTree>
    <p:extLst>
      <p:ext uri="{BB962C8B-B14F-4D97-AF65-F5344CB8AC3E}">
        <p14:creationId xmlns:p14="http://schemas.microsoft.com/office/powerpoint/2010/main" val="1443667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Cartograms?</a:t>
            </a:r>
            <a:endParaRPr lang="en-US" dirty="0"/>
          </a:p>
        </p:txBody>
      </p:sp>
      <p:sp>
        <p:nvSpPr>
          <p:cNvPr id="3" name="Content Placeholder 2"/>
          <p:cNvSpPr>
            <a:spLocks noGrp="1"/>
          </p:cNvSpPr>
          <p:nvPr>
            <p:ph idx="1"/>
          </p:nvPr>
        </p:nvSpPr>
        <p:spPr>
          <a:xfrm>
            <a:off x="2231136" y="2508571"/>
            <a:ext cx="7729728" cy="3101983"/>
          </a:xfrm>
        </p:spPr>
        <p:txBody>
          <a:bodyPr/>
          <a:lstStyle/>
          <a:p>
            <a:r>
              <a:rPr lang="en-US" dirty="0"/>
              <a:t>Cartograms are maps in which areas of geographic regions, such as countries and states, appear in proportion to some variable of interest, such as population or </a:t>
            </a:r>
            <a:r>
              <a:rPr lang="en-US" dirty="0" smtClean="0"/>
              <a:t>income.</a:t>
            </a:r>
          </a:p>
          <a:p>
            <a:endParaRPr lang="en-US" dirty="0"/>
          </a:p>
        </p:txBody>
      </p:sp>
      <p:pic>
        <p:nvPicPr>
          <p:cNvPr id="4" name="Picture 3"/>
          <p:cNvPicPr>
            <a:picLocks noChangeAspect="1"/>
          </p:cNvPicPr>
          <p:nvPr/>
        </p:nvPicPr>
        <p:blipFill>
          <a:blip r:embed="rId2"/>
          <a:stretch>
            <a:fillRect/>
          </a:stretch>
        </p:blipFill>
        <p:spPr>
          <a:xfrm>
            <a:off x="2138433" y="3433515"/>
            <a:ext cx="7915134" cy="3030917"/>
          </a:xfrm>
          <a:prstGeom prst="rect">
            <a:avLst/>
          </a:prstGeom>
        </p:spPr>
      </p:pic>
      <p:sp>
        <p:nvSpPr>
          <p:cNvPr id="5" name="TextBox 4"/>
          <p:cNvSpPr txBox="1"/>
          <p:nvPr/>
        </p:nvSpPr>
        <p:spPr>
          <a:xfrm>
            <a:off x="2771241" y="6463328"/>
            <a:ext cx="6649518" cy="369332"/>
          </a:xfrm>
          <a:prstGeom prst="rect">
            <a:avLst/>
          </a:prstGeom>
          <a:noFill/>
        </p:spPr>
        <p:txBody>
          <a:bodyPr wrap="square" rtlCol="0">
            <a:spAutoFit/>
          </a:bodyPr>
          <a:lstStyle/>
          <a:p>
            <a:r>
              <a:rPr lang="en-US" b="1" dirty="0"/>
              <a:t>Fig. 1.</a:t>
            </a:r>
            <a:r>
              <a:rPr lang="en-US" dirty="0"/>
              <a:t>Geographic map and a cartogram for the 2004 US election </a:t>
            </a:r>
            <a:r>
              <a:rPr lang="en-US" dirty="0"/>
              <a:t>[1]</a:t>
            </a:r>
            <a:endParaRPr lang="en-US" dirty="0">
              <a:effectLst/>
            </a:endParaRPr>
          </a:p>
        </p:txBody>
      </p:sp>
    </p:spTree>
    <p:extLst>
      <p:ext uri="{BB962C8B-B14F-4D97-AF65-F5344CB8AC3E}">
        <p14:creationId xmlns:p14="http://schemas.microsoft.com/office/powerpoint/2010/main" val="13673044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do we evaluate them?</a:t>
            </a:r>
            <a:endParaRPr lang="en-US" dirty="0"/>
          </a:p>
        </p:txBody>
      </p:sp>
      <p:sp>
        <p:nvSpPr>
          <p:cNvPr id="3" name="Content Placeholder 2"/>
          <p:cNvSpPr>
            <a:spLocks noGrp="1"/>
          </p:cNvSpPr>
          <p:nvPr>
            <p:ph idx="1"/>
          </p:nvPr>
        </p:nvSpPr>
        <p:spPr>
          <a:xfrm>
            <a:off x="2231136" y="2638044"/>
            <a:ext cx="7729728" cy="3495719"/>
          </a:xfrm>
        </p:spPr>
        <p:txBody>
          <a:bodyPr/>
          <a:lstStyle/>
          <a:p>
            <a:r>
              <a:rPr lang="en-US" dirty="0"/>
              <a:t>Despite the popularity of </a:t>
            </a:r>
            <a:r>
              <a:rPr lang="en-US" dirty="0" smtClean="0"/>
              <a:t>cartograms there </a:t>
            </a:r>
            <a:r>
              <a:rPr lang="en-US" dirty="0"/>
              <a:t>are few studies evaluating the effectiveness of cartograms in conveying information</a:t>
            </a:r>
            <a:endParaRPr lang="en-US" dirty="0" smtClean="0"/>
          </a:p>
          <a:p>
            <a:r>
              <a:rPr lang="en-US" dirty="0" smtClean="0"/>
              <a:t>In </a:t>
            </a:r>
            <a:r>
              <a:rPr lang="en-US" dirty="0"/>
              <a:t>order to design effective visualizations we need to compare cartograms generated by different methods on a variety of suitable </a:t>
            </a:r>
            <a:r>
              <a:rPr lang="en-US" dirty="0" smtClean="0"/>
              <a:t>tasks</a:t>
            </a:r>
          </a:p>
          <a:p>
            <a:r>
              <a:rPr lang="en-US" dirty="0" smtClean="0"/>
              <a:t>The authors evaluate four major types of cartograms and evaluate them on qualitative data. </a:t>
            </a:r>
          </a:p>
          <a:p>
            <a:r>
              <a:rPr lang="en-US" dirty="0" smtClean="0"/>
              <a:t>Then they collect qualitative data on subjects preference towards each cartogram.</a:t>
            </a:r>
          </a:p>
          <a:p>
            <a:r>
              <a:rPr lang="en-US" dirty="0" smtClean="0"/>
              <a:t>They compare quantitative and qualitative data, based on a metric-based cartogram</a:t>
            </a:r>
          </a:p>
          <a:p>
            <a:endParaRPr lang="en-US" dirty="0" smtClean="0"/>
          </a:p>
          <a:p>
            <a:endParaRPr lang="en-US" dirty="0" smtClean="0"/>
          </a:p>
          <a:p>
            <a:endParaRPr lang="en-US" dirty="0"/>
          </a:p>
        </p:txBody>
      </p:sp>
    </p:spTree>
    <p:extLst>
      <p:ext uri="{BB962C8B-B14F-4D97-AF65-F5344CB8AC3E}">
        <p14:creationId xmlns:p14="http://schemas.microsoft.com/office/powerpoint/2010/main" val="17079371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Major design dimensions of cartograms</a:t>
            </a:r>
            <a:r>
              <a:rPr lang="en-US" dirty="0"/>
              <a:t/>
            </a:r>
            <a:br>
              <a:rPr lang="en-US" dirty="0"/>
            </a:br>
            <a:endParaRPr lang="en-US" dirty="0"/>
          </a:p>
        </p:txBody>
      </p:sp>
      <p:sp>
        <p:nvSpPr>
          <p:cNvPr id="3" name="Content Placeholder 2"/>
          <p:cNvSpPr>
            <a:spLocks noGrp="1"/>
          </p:cNvSpPr>
          <p:nvPr>
            <p:ph idx="1"/>
          </p:nvPr>
        </p:nvSpPr>
        <p:spPr/>
        <p:txBody>
          <a:bodyPr/>
          <a:lstStyle/>
          <a:p>
            <a:r>
              <a:rPr lang="en-US" b="1" dirty="0" smtClean="0"/>
              <a:t>Statistical accuracy: </a:t>
            </a:r>
            <a:r>
              <a:rPr lang="en-US" dirty="0" smtClean="0"/>
              <a:t>how </a:t>
            </a:r>
            <a:r>
              <a:rPr lang="en-US" dirty="0"/>
              <a:t>well do the modified areas represent the corresponding statistic shown (e.g., population or GDP). This is measured in terms of “cartographic error.”</a:t>
            </a:r>
          </a:p>
          <a:p>
            <a:r>
              <a:rPr lang="en-US" b="1" dirty="0"/>
              <a:t>Geographical accuracy:</a:t>
            </a:r>
            <a:r>
              <a:rPr lang="en-US" dirty="0"/>
              <a:t> how much do the modified shapes resemble the original geographic shapes and how well preserved are their relative positions.</a:t>
            </a:r>
          </a:p>
          <a:p>
            <a:r>
              <a:rPr lang="en-US" b="1" dirty="0"/>
              <a:t>Topological accuracy:</a:t>
            </a:r>
            <a:r>
              <a:rPr lang="en-US" dirty="0"/>
              <a:t> how well does the topology (as measured by adjacent regions) of the cartogram match that of the original map</a:t>
            </a:r>
            <a:r>
              <a:rPr lang="en-US" dirty="0" smtClean="0"/>
              <a:t>.</a:t>
            </a:r>
            <a:endParaRPr lang="en-US" dirty="0"/>
          </a:p>
          <a:p>
            <a:r>
              <a:rPr lang="en-US" dirty="0" smtClean="0"/>
              <a:t>There is no </a:t>
            </a:r>
            <a:r>
              <a:rPr lang="en-US" b="1" dirty="0" smtClean="0"/>
              <a:t>PERFECT</a:t>
            </a:r>
            <a:r>
              <a:rPr lang="en-US" dirty="0" smtClean="0"/>
              <a:t> cartogram that fits all three of these categories.</a:t>
            </a:r>
            <a:endParaRPr lang="en-US" dirty="0"/>
          </a:p>
        </p:txBody>
      </p:sp>
    </p:spTree>
    <p:extLst>
      <p:ext uri="{BB962C8B-B14F-4D97-AF65-F5344CB8AC3E}">
        <p14:creationId xmlns:p14="http://schemas.microsoft.com/office/powerpoint/2010/main" val="1820559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7812" y="76184"/>
            <a:ext cx="7729728" cy="1188720"/>
          </a:xfrm>
        </p:spPr>
        <p:txBody>
          <a:bodyPr>
            <a:normAutofit fontScale="90000"/>
          </a:bodyPr>
          <a:lstStyle/>
          <a:p>
            <a:r>
              <a:rPr lang="en-US" dirty="0" smtClean="0"/>
              <a:t/>
            </a:r>
            <a:br>
              <a:rPr lang="en-US" dirty="0" smtClean="0"/>
            </a:br>
            <a:r>
              <a:rPr lang="en-US" dirty="0" smtClean="0"/>
              <a:t>Four major Cartograms</a:t>
            </a:r>
            <a:r>
              <a:rPr lang="en-US" dirty="0"/>
              <a:t/>
            </a:r>
            <a:br>
              <a:rPr lang="en-US" dirty="0"/>
            </a:br>
            <a:endParaRPr lang="en-US" dirty="0"/>
          </a:p>
        </p:txBody>
      </p:sp>
      <p:pic>
        <p:nvPicPr>
          <p:cNvPr id="4" name="Picture 3"/>
          <p:cNvPicPr>
            <a:picLocks noChangeAspect="1"/>
          </p:cNvPicPr>
          <p:nvPr/>
        </p:nvPicPr>
        <p:blipFill>
          <a:blip r:embed="rId3"/>
          <a:stretch>
            <a:fillRect/>
          </a:stretch>
        </p:blipFill>
        <p:spPr>
          <a:xfrm>
            <a:off x="2960519" y="1344818"/>
            <a:ext cx="5644314" cy="5190016"/>
          </a:xfrm>
          <a:prstGeom prst="rect">
            <a:avLst/>
          </a:prstGeom>
        </p:spPr>
      </p:pic>
      <p:sp>
        <p:nvSpPr>
          <p:cNvPr id="5" name="TextBox 4"/>
          <p:cNvSpPr txBox="1"/>
          <p:nvPr/>
        </p:nvSpPr>
        <p:spPr>
          <a:xfrm>
            <a:off x="254649" y="1344818"/>
            <a:ext cx="2451887" cy="1477328"/>
          </a:xfrm>
          <a:prstGeom prst="rect">
            <a:avLst/>
          </a:prstGeom>
          <a:noFill/>
        </p:spPr>
        <p:txBody>
          <a:bodyPr wrap="square" rtlCol="0">
            <a:spAutoFit/>
          </a:bodyPr>
          <a:lstStyle/>
          <a:p>
            <a:r>
              <a:rPr lang="en-US" dirty="0" smtClean="0"/>
              <a:t>Contiguous Cartogram</a:t>
            </a:r>
          </a:p>
          <a:p>
            <a:pPr marL="285750" indent="-285750">
              <a:buFont typeface="Arial" charset="0"/>
              <a:buChar char="•"/>
            </a:pPr>
            <a:r>
              <a:rPr lang="en-US" sz="1200" dirty="0" smtClean="0"/>
              <a:t>Deforms regions of a map</a:t>
            </a:r>
          </a:p>
          <a:p>
            <a:pPr marL="285750" indent="-285750">
              <a:buFont typeface="Arial" charset="0"/>
              <a:buChar char="•"/>
            </a:pPr>
            <a:r>
              <a:rPr lang="en-US" sz="1200" dirty="0" smtClean="0"/>
              <a:t>Adjacencies is maintained</a:t>
            </a:r>
          </a:p>
          <a:p>
            <a:pPr marL="285750" indent="-285750">
              <a:buFont typeface="Arial" charset="0"/>
              <a:buChar char="•"/>
            </a:pPr>
            <a:r>
              <a:rPr lang="en-US" sz="1200" dirty="0" smtClean="0"/>
              <a:t>Original map is recognizable but shape is distorted.</a:t>
            </a:r>
          </a:p>
          <a:p>
            <a:pPr marL="285750" indent="-285750">
              <a:buFont typeface="Arial" charset="0"/>
              <a:buChar char="•"/>
            </a:pPr>
            <a:r>
              <a:rPr lang="en-US" sz="1200" dirty="0" smtClean="0"/>
              <a:t>Great for comparing tasks</a:t>
            </a:r>
          </a:p>
          <a:p>
            <a:pPr marL="285750" indent="-285750">
              <a:buFont typeface="Arial" charset="0"/>
              <a:buChar char="•"/>
            </a:pPr>
            <a:endParaRPr lang="en-US" sz="1200" dirty="0" smtClean="0"/>
          </a:p>
        </p:txBody>
      </p:sp>
      <p:sp>
        <p:nvSpPr>
          <p:cNvPr id="6" name="TextBox 5"/>
          <p:cNvSpPr txBox="1"/>
          <p:nvPr/>
        </p:nvSpPr>
        <p:spPr>
          <a:xfrm>
            <a:off x="113956" y="3920074"/>
            <a:ext cx="2846563" cy="1661993"/>
          </a:xfrm>
          <a:prstGeom prst="rect">
            <a:avLst/>
          </a:prstGeom>
          <a:noFill/>
        </p:spPr>
        <p:txBody>
          <a:bodyPr wrap="square" rtlCol="0">
            <a:spAutoFit/>
          </a:bodyPr>
          <a:lstStyle/>
          <a:p>
            <a:r>
              <a:rPr lang="en-US" dirty="0" smtClean="0"/>
              <a:t>Non Contiguous Cartogram</a:t>
            </a:r>
          </a:p>
          <a:p>
            <a:pPr marL="285750" indent="-285750">
              <a:buFont typeface="Arial" charset="0"/>
              <a:buChar char="•"/>
            </a:pPr>
            <a:r>
              <a:rPr lang="en-US" sz="1200" dirty="0" smtClean="0"/>
              <a:t>Map features are not connected and enlarge or shrink based on quantified data.</a:t>
            </a:r>
          </a:p>
          <a:p>
            <a:pPr marL="285750" indent="-285750">
              <a:buFont typeface="Arial" charset="0"/>
              <a:buChar char="•"/>
            </a:pPr>
            <a:r>
              <a:rPr lang="en-US" sz="1200" dirty="0" smtClean="0"/>
              <a:t>Some shape is preserved but topology is not preserved.</a:t>
            </a:r>
          </a:p>
          <a:p>
            <a:pPr marL="285750" indent="-285750">
              <a:buFont typeface="Arial" charset="0"/>
              <a:buChar char="•"/>
            </a:pPr>
            <a:r>
              <a:rPr lang="en-US" sz="1200" dirty="0" smtClean="0"/>
              <a:t>Great for finding top quantifiable tasks</a:t>
            </a:r>
          </a:p>
          <a:p>
            <a:pPr marL="285750" indent="-285750">
              <a:buFont typeface="Arial" charset="0"/>
              <a:buChar char="•"/>
            </a:pPr>
            <a:endParaRPr lang="en-US" sz="1200" dirty="0"/>
          </a:p>
        </p:txBody>
      </p:sp>
      <p:sp>
        <p:nvSpPr>
          <p:cNvPr id="7" name="TextBox 6"/>
          <p:cNvSpPr txBox="1"/>
          <p:nvPr/>
        </p:nvSpPr>
        <p:spPr>
          <a:xfrm>
            <a:off x="8858816" y="1349679"/>
            <a:ext cx="2969777" cy="1661993"/>
          </a:xfrm>
          <a:prstGeom prst="rect">
            <a:avLst/>
          </a:prstGeom>
          <a:noFill/>
        </p:spPr>
        <p:txBody>
          <a:bodyPr wrap="square" rtlCol="0">
            <a:spAutoFit/>
          </a:bodyPr>
          <a:lstStyle/>
          <a:p>
            <a:r>
              <a:rPr lang="en-US" dirty="0" smtClean="0"/>
              <a:t>Rectangular cartogram</a:t>
            </a:r>
          </a:p>
          <a:p>
            <a:pPr marL="285750" indent="-285750">
              <a:buFont typeface="Arial" charset="0"/>
              <a:buChar char="•"/>
            </a:pPr>
            <a:r>
              <a:rPr lang="en-US" sz="1200" dirty="0" smtClean="0"/>
              <a:t>Topological cartograms</a:t>
            </a:r>
            <a:r>
              <a:rPr lang="en-US" sz="1200" dirty="0"/>
              <a:t> </a:t>
            </a:r>
            <a:r>
              <a:rPr lang="en-US" sz="1200" dirty="0" smtClean="0"/>
              <a:t>that has a schematized </a:t>
            </a:r>
            <a:r>
              <a:rPr lang="en-US" sz="1200" dirty="0"/>
              <a:t>representation with </a:t>
            </a:r>
            <a:r>
              <a:rPr lang="en-US" sz="1200" dirty="0" smtClean="0"/>
              <a:t>rectangles.</a:t>
            </a:r>
          </a:p>
          <a:p>
            <a:pPr marL="285750" indent="-285750">
              <a:buFont typeface="Arial" charset="0"/>
              <a:buChar char="•"/>
            </a:pPr>
            <a:r>
              <a:rPr lang="en-US" sz="1200" dirty="0" smtClean="0"/>
              <a:t>Trade off between cartographic errors and preserving map properties, such as position of regions.</a:t>
            </a:r>
          </a:p>
          <a:p>
            <a:pPr marL="285750" indent="-285750">
              <a:buFont typeface="Arial" charset="0"/>
              <a:buChar char="•"/>
            </a:pPr>
            <a:r>
              <a:rPr lang="en-US" sz="1200" dirty="0" smtClean="0"/>
              <a:t>Great for finding adjacency.</a:t>
            </a:r>
            <a:endParaRPr lang="en-US" sz="1200" dirty="0"/>
          </a:p>
        </p:txBody>
      </p:sp>
      <p:sp>
        <p:nvSpPr>
          <p:cNvPr id="8" name="TextBox 7"/>
          <p:cNvSpPr txBox="1"/>
          <p:nvPr/>
        </p:nvSpPr>
        <p:spPr>
          <a:xfrm>
            <a:off x="8909329" y="3920074"/>
            <a:ext cx="2969777" cy="1292662"/>
          </a:xfrm>
          <a:prstGeom prst="rect">
            <a:avLst/>
          </a:prstGeom>
          <a:noFill/>
        </p:spPr>
        <p:txBody>
          <a:bodyPr wrap="square" rtlCol="0">
            <a:spAutoFit/>
          </a:bodyPr>
          <a:lstStyle/>
          <a:p>
            <a:r>
              <a:rPr lang="en-US" dirty="0" smtClean="0"/>
              <a:t>Dorling cartogram</a:t>
            </a:r>
          </a:p>
          <a:p>
            <a:pPr marL="285750" indent="-285750">
              <a:buFont typeface="Arial" charset="0"/>
              <a:buChar char="•"/>
            </a:pPr>
            <a:r>
              <a:rPr lang="en-US" sz="1200" dirty="0" smtClean="0"/>
              <a:t>Represents area by circles, the bigger the circle the larger the area.</a:t>
            </a:r>
          </a:p>
          <a:p>
            <a:pPr marL="285750" indent="-285750">
              <a:buFont typeface="Arial" charset="0"/>
              <a:buChar char="•"/>
            </a:pPr>
            <a:r>
              <a:rPr lang="en-US" sz="1200" dirty="0" smtClean="0"/>
              <a:t>Does not preserve shape nor topology. </a:t>
            </a:r>
          </a:p>
          <a:p>
            <a:pPr marL="285750" indent="-285750">
              <a:buFont typeface="Arial" charset="0"/>
              <a:buChar char="•"/>
            </a:pPr>
            <a:r>
              <a:rPr lang="en-US" sz="1200" dirty="0" smtClean="0"/>
              <a:t>Very popular on the web</a:t>
            </a:r>
          </a:p>
          <a:p>
            <a:pPr marL="285750" indent="-285750">
              <a:buFont typeface="Arial" charset="0"/>
              <a:buChar char="•"/>
            </a:pPr>
            <a:r>
              <a:rPr lang="en-US" sz="1200" dirty="0" smtClean="0"/>
              <a:t>Great for giving a summary of the data.</a:t>
            </a:r>
          </a:p>
        </p:txBody>
      </p:sp>
      <p:sp>
        <p:nvSpPr>
          <p:cNvPr id="9" name="TextBox 8"/>
          <p:cNvSpPr txBox="1"/>
          <p:nvPr/>
        </p:nvSpPr>
        <p:spPr>
          <a:xfrm>
            <a:off x="2903875" y="6515119"/>
            <a:ext cx="6005454" cy="646331"/>
          </a:xfrm>
          <a:prstGeom prst="rect">
            <a:avLst/>
          </a:prstGeom>
          <a:noFill/>
        </p:spPr>
        <p:txBody>
          <a:bodyPr wrap="square" rtlCol="0">
            <a:spAutoFit/>
          </a:bodyPr>
          <a:lstStyle/>
          <a:p>
            <a:r>
              <a:rPr lang="en-US" b="1" dirty="0"/>
              <a:t>Fig. 2.</a:t>
            </a:r>
            <a:r>
              <a:rPr lang="en-US" dirty="0"/>
              <a:t>Example tasks on four types of cartograms of Germany.</a:t>
            </a:r>
          </a:p>
          <a:p>
            <a:endParaRPr lang="en-US" dirty="0"/>
          </a:p>
        </p:txBody>
      </p:sp>
    </p:spTree>
    <p:extLst>
      <p:ext uri="{BB962C8B-B14F-4D97-AF65-F5344CB8AC3E}">
        <p14:creationId xmlns:p14="http://schemas.microsoft.com/office/powerpoint/2010/main" val="554771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4180" y="147305"/>
            <a:ext cx="4486656" cy="1141497"/>
          </a:xfrm>
        </p:spPr>
        <p:txBody>
          <a:bodyPr/>
          <a:lstStyle/>
          <a:p>
            <a:r>
              <a:rPr lang="en-US" dirty="0" smtClean="0"/>
              <a:t>Metric-Based Analysis</a:t>
            </a:r>
            <a:endParaRPr lang="en-US" dirty="0"/>
          </a:p>
        </p:txBody>
      </p:sp>
      <p:sp>
        <p:nvSpPr>
          <p:cNvPr id="3" name="Content Placeholder 2"/>
          <p:cNvSpPr>
            <a:spLocks noGrp="1"/>
          </p:cNvSpPr>
          <p:nvPr>
            <p:ph idx="1"/>
          </p:nvPr>
        </p:nvSpPr>
        <p:spPr>
          <a:xfrm>
            <a:off x="6727988" y="718054"/>
            <a:ext cx="4815840" cy="5838889"/>
          </a:xfrm>
        </p:spPr>
        <p:txBody>
          <a:bodyPr>
            <a:normAutofit/>
          </a:bodyPr>
          <a:lstStyle/>
          <a:p>
            <a:r>
              <a:rPr lang="en-US" b="1" dirty="0" smtClean="0"/>
              <a:t>Statistical Accuracy: </a:t>
            </a:r>
            <a:r>
              <a:rPr lang="en-US" dirty="0" smtClean="0"/>
              <a:t>Dorling</a:t>
            </a:r>
            <a:r>
              <a:rPr lang="en-US" dirty="0" smtClean="0"/>
              <a:t> </a:t>
            </a:r>
            <a:r>
              <a:rPr lang="en-US" dirty="0"/>
              <a:t>and non-contiguous cartograms are perfect in that regard, while rectangular cartogram have 3–10 times greater cartographic </a:t>
            </a:r>
            <a:r>
              <a:rPr lang="en-US" dirty="0" smtClean="0"/>
              <a:t>error.</a:t>
            </a:r>
          </a:p>
          <a:p>
            <a:endParaRPr lang="en-US" dirty="0" smtClean="0"/>
          </a:p>
          <a:p>
            <a:r>
              <a:rPr lang="en-US" b="1" dirty="0" smtClean="0"/>
              <a:t>Geographic Accuracy: </a:t>
            </a:r>
            <a:r>
              <a:rPr lang="en-US" dirty="0" smtClean="0"/>
              <a:t>Non-contiguous </a:t>
            </a:r>
            <a:r>
              <a:rPr lang="en-US" dirty="0"/>
              <a:t>cartograms are perfect in that </a:t>
            </a:r>
            <a:r>
              <a:rPr lang="en-US" dirty="0" smtClean="0"/>
              <a:t>regard while </a:t>
            </a:r>
            <a:r>
              <a:rPr lang="en-US" dirty="0"/>
              <a:t>contiguous cartograms show low errors in both shapes and angles</a:t>
            </a:r>
            <a:r>
              <a:rPr lang="en-US" dirty="0" smtClean="0"/>
              <a:t>.</a:t>
            </a:r>
            <a:r>
              <a:rPr lang="en-US" dirty="0"/>
              <a:t> Rectangular cartograms are a clear outlier with errors in both shapes and angles </a:t>
            </a:r>
            <a:endParaRPr lang="en-US" dirty="0" smtClean="0"/>
          </a:p>
          <a:p>
            <a:endParaRPr lang="en-US" dirty="0" smtClean="0"/>
          </a:p>
          <a:p>
            <a:r>
              <a:rPr lang="en-US" b="1" dirty="0" smtClean="0"/>
              <a:t>Topological Accuracy: </a:t>
            </a:r>
            <a:r>
              <a:rPr lang="en-US" dirty="0" smtClean="0"/>
              <a:t>Contiguous</a:t>
            </a:r>
            <a:r>
              <a:rPr lang="en-US" dirty="0" smtClean="0"/>
              <a:t> </a:t>
            </a:r>
            <a:r>
              <a:rPr lang="en-US" dirty="0"/>
              <a:t>cartograms are perfect, and so are the topology-preserving variant of rectangular cartograms</a:t>
            </a:r>
            <a:r>
              <a:rPr lang="en-US" dirty="0" smtClean="0"/>
              <a:t>. </a:t>
            </a:r>
            <a:r>
              <a:rPr lang="en-US" dirty="0"/>
              <a:t>Non-contiguous cartograms do not maintain any adjacencies. Dorling cartograms have high adjacency </a:t>
            </a:r>
            <a:r>
              <a:rPr lang="en-US" dirty="0" smtClean="0"/>
              <a:t>error.</a:t>
            </a:r>
            <a:endParaRPr lang="en-US" dirty="0"/>
          </a:p>
        </p:txBody>
      </p:sp>
      <p:pic>
        <p:nvPicPr>
          <p:cNvPr id="4" name="Picture 3"/>
          <p:cNvPicPr>
            <a:picLocks noChangeAspect="1"/>
          </p:cNvPicPr>
          <p:nvPr/>
        </p:nvPicPr>
        <p:blipFill>
          <a:blip r:embed="rId2"/>
          <a:stretch>
            <a:fillRect/>
          </a:stretch>
        </p:blipFill>
        <p:spPr>
          <a:xfrm>
            <a:off x="267036" y="1438487"/>
            <a:ext cx="5522783" cy="4398021"/>
          </a:xfrm>
          <a:prstGeom prst="rect">
            <a:avLst/>
          </a:prstGeom>
        </p:spPr>
      </p:pic>
      <p:sp>
        <p:nvSpPr>
          <p:cNvPr id="6" name="TextBox 5"/>
          <p:cNvSpPr txBox="1"/>
          <p:nvPr/>
        </p:nvSpPr>
        <p:spPr>
          <a:xfrm>
            <a:off x="232628" y="5931699"/>
            <a:ext cx="5617914" cy="830997"/>
          </a:xfrm>
          <a:prstGeom prst="rect">
            <a:avLst/>
          </a:prstGeom>
          <a:solidFill>
            <a:schemeClr val="bg1">
              <a:lumMod val="95000"/>
            </a:schemeClr>
          </a:solidFill>
          <a:ln w="31750">
            <a:solidFill>
              <a:srgbClr val="404040"/>
            </a:solidFill>
          </a:ln>
        </p:spPr>
        <p:txBody>
          <a:bodyPr wrap="square" rtlCol="0">
            <a:spAutoFit/>
          </a:bodyPr>
          <a:lstStyle/>
          <a:p>
            <a:r>
              <a:rPr lang="en-US" sz="1200" b="1" dirty="0"/>
              <a:t>Fig. 3.</a:t>
            </a:r>
            <a:r>
              <a:rPr lang="en-US" sz="1200" dirty="0"/>
              <a:t>Metric-based comparison of four cartogram types, using cartograms of Germany, Italy and USA. (a) Metrics for statistical accuracy: average cartographic error (left) and maximum cartographic error (right), (b) metrics for geographical accuracy: angular orientation </a:t>
            </a:r>
            <a:r>
              <a:rPr lang="en-US" sz="1200" dirty="0" smtClean="0"/>
              <a:t>error for relative position </a:t>
            </a:r>
            <a:r>
              <a:rPr lang="en-US" sz="1200" dirty="0"/>
              <a:t>(left) and Hamming </a:t>
            </a:r>
            <a:r>
              <a:rPr lang="en-US" sz="1200" dirty="0" smtClean="0"/>
              <a:t>distance for shape </a:t>
            </a:r>
            <a:r>
              <a:rPr lang="en-US" sz="1200" dirty="0"/>
              <a:t>(right).</a:t>
            </a:r>
            <a:endParaRPr lang="en-US" sz="1200" dirty="0">
              <a:effectLst/>
            </a:endParaRPr>
          </a:p>
        </p:txBody>
      </p:sp>
    </p:spTree>
    <p:extLst>
      <p:ext uri="{BB962C8B-B14F-4D97-AF65-F5344CB8AC3E}">
        <p14:creationId xmlns:p14="http://schemas.microsoft.com/office/powerpoint/2010/main" val="796547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067" y="281024"/>
            <a:ext cx="5735669" cy="738572"/>
          </a:xfrm>
        </p:spPr>
        <p:txBody>
          <a:bodyPr>
            <a:normAutofit fontScale="90000"/>
          </a:bodyPr>
          <a:lstStyle/>
          <a:p>
            <a:r>
              <a:rPr lang="en-US" dirty="0" smtClean="0"/>
              <a:t>What is the task of Visualization in Cartograms?</a:t>
            </a:r>
            <a:endParaRPr lang="en-US" dirty="0"/>
          </a:p>
        </p:txBody>
      </p:sp>
      <p:sp>
        <p:nvSpPr>
          <p:cNvPr id="5" name="Content Placeholder 4"/>
          <p:cNvSpPr>
            <a:spLocks noGrp="1"/>
          </p:cNvSpPr>
          <p:nvPr>
            <p:ph idx="1"/>
          </p:nvPr>
        </p:nvSpPr>
        <p:spPr/>
        <p:txBody>
          <a:bodyPr/>
          <a:lstStyle/>
          <a:p>
            <a:endParaRPr lang="en-US"/>
          </a:p>
        </p:txBody>
      </p:sp>
      <p:sp>
        <p:nvSpPr>
          <p:cNvPr id="8" name="TextBox 7"/>
          <p:cNvSpPr txBox="1"/>
          <p:nvPr/>
        </p:nvSpPr>
        <p:spPr>
          <a:xfrm>
            <a:off x="220068" y="1098494"/>
            <a:ext cx="5598105" cy="5478423"/>
          </a:xfrm>
          <a:prstGeom prst="rect">
            <a:avLst/>
          </a:prstGeom>
          <a:solidFill>
            <a:schemeClr val="bg1">
              <a:lumMod val="95000"/>
            </a:schemeClr>
          </a:solidFill>
          <a:ln w="31750">
            <a:solidFill>
              <a:srgbClr val="404040"/>
            </a:solidFill>
          </a:ln>
        </p:spPr>
        <p:txBody>
          <a:bodyPr wrap="square" rtlCol="0">
            <a:spAutoFit/>
          </a:bodyPr>
          <a:lstStyle/>
          <a:p>
            <a:r>
              <a:rPr lang="en-US" sz="1400" dirty="0"/>
              <a:t>Cartograms are employed to simultaneously convey two types of information: </a:t>
            </a:r>
            <a:r>
              <a:rPr lang="en-US" sz="1400" b="1" dirty="0"/>
              <a:t>geographical</a:t>
            </a:r>
            <a:r>
              <a:rPr lang="en-US" sz="1400" dirty="0"/>
              <a:t> and </a:t>
            </a:r>
            <a:r>
              <a:rPr lang="en-US" sz="1400" b="1" dirty="0"/>
              <a:t>statistical</a:t>
            </a:r>
            <a:r>
              <a:rPr lang="en-US" sz="1400" dirty="0"/>
              <a:t>. </a:t>
            </a:r>
            <a:r>
              <a:rPr lang="en-US" sz="1400" dirty="0" smtClean="0"/>
              <a:t> The goal </a:t>
            </a:r>
            <a:r>
              <a:rPr lang="en-US" sz="1400" dirty="0"/>
              <a:t>is to evaluate different types of cartograms in these two </a:t>
            </a:r>
            <a:r>
              <a:rPr lang="en-US" sz="1400" dirty="0" smtClean="0"/>
              <a:t>aspects.  They selected the following seven task and described </a:t>
            </a:r>
            <a:r>
              <a:rPr lang="en-US" sz="1400" dirty="0"/>
              <a:t>all the visualization </a:t>
            </a:r>
            <a:r>
              <a:rPr lang="en-US" sz="1400" dirty="0" smtClean="0"/>
              <a:t>used </a:t>
            </a:r>
            <a:r>
              <a:rPr lang="en-US" sz="1400" dirty="0"/>
              <a:t>in </a:t>
            </a:r>
            <a:r>
              <a:rPr lang="en-US" sz="1400" dirty="0" smtClean="0"/>
              <a:t>the study.</a:t>
            </a:r>
          </a:p>
          <a:p>
            <a:endParaRPr lang="en-US" sz="1400" dirty="0" smtClean="0"/>
          </a:p>
          <a:p>
            <a:pPr marL="285750" indent="-285750">
              <a:buFont typeface="Arial" charset="0"/>
              <a:buChar char="•"/>
            </a:pPr>
            <a:r>
              <a:rPr lang="en-US" sz="1400" dirty="0" smtClean="0"/>
              <a:t>Locate</a:t>
            </a:r>
          </a:p>
          <a:p>
            <a:pPr marL="742950" lvl="1" indent="-285750">
              <a:buFont typeface="Arial" charset="0"/>
              <a:buChar char="•"/>
            </a:pPr>
            <a:r>
              <a:rPr lang="en-US" sz="1400" dirty="0"/>
              <a:t>The task in this context corresponds to searching and finding the position of a region in a </a:t>
            </a:r>
            <a:r>
              <a:rPr lang="en-US" sz="1400" dirty="0" smtClean="0"/>
              <a:t>cartogram</a:t>
            </a:r>
            <a:r>
              <a:rPr lang="en-US" sz="1400" dirty="0"/>
              <a:t>.</a:t>
            </a:r>
          </a:p>
          <a:p>
            <a:pPr marL="285750" indent="-285750">
              <a:buFont typeface="Arial" charset="0"/>
              <a:buChar char="•"/>
            </a:pPr>
            <a:r>
              <a:rPr lang="en-US" sz="1400" dirty="0" smtClean="0"/>
              <a:t>Recognize</a:t>
            </a:r>
          </a:p>
          <a:p>
            <a:pPr marL="742950" lvl="1" indent="-285750">
              <a:buFont typeface="Arial" charset="0"/>
              <a:buChar char="•"/>
            </a:pPr>
            <a:r>
              <a:rPr lang="en-US" sz="1400" dirty="0"/>
              <a:t>The aim of this task is to find out if the viewer can recognize the shape of a region from the original </a:t>
            </a:r>
            <a:r>
              <a:rPr lang="en-US" sz="1400" dirty="0" smtClean="0"/>
              <a:t>map.</a:t>
            </a:r>
          </a:p>
          <a:p>
            <a:pPr marL="285750" indent="-285750">
              <a:buFont typeface="Arial" charset="0"/>
              <a:buChar char="•"/>
            </a:pPr>
            <a:r>
              <a:rPr lang="en-US" sz="1400" dirty="0" smtClean="0"/>
              <a:t>Compare</a:t>
            </a:r>
          </a:p>
          <a:p>
            <a:pPr marL="742950" lvl="1" indent="-285750">
              <a:buFont typeface="Arial" charset="0"/>
              <a:buChar char="•"/>
            </a:pPr>
            <a:r>
              <a:rPr lang="en-US" sz="1400" dirty="0"/>
              <a:t>The task typically asks for similarities or differences between </a:t>
            </a:r>
            <a:r>
              <a:rPr lang="en-US" sz="1400" dirty="0" smtClean="0"/>
              <a:t>attributes.</a:t>
            </a:r>
          </a:p>
          <a:p>
            <a:pPr marL="285750" indent="-285750">
              <a:buFont typeface="Arial" charset="0"/>
              <a:buChar char="•"/>
            </a:pPr>
            <a:r>
              <a:rPr lang="en-US" sz="1400" dirty="0" smtClean="0"/>
              <a:t>Find Top-K</a:t>
            </a:r>
          </a:p>
          <a:p>
            <a:pPr marL="742950" lvl="1" indent="-285750">
              <a:buFont typeface="Arial" charset="0"/>
              <a:buChar char="•"/>
            </a:pPr>
            <a:r>
              <a:rPr lang="en-US" sz="1400" dirty="0"/>
              <a:t>Here the goal is to find k entries with the maximum (or minimum) values of a given </a:t>
            </a:r>
            <a:r>
              <a:rPr lang="en-US" sz="1400" dirty="0" smtClean="0"/>
              <a:t>attribute.</a:t>
            </a:r>
          </a:p>
          <a:p>
            <a:pPr marL="285750" indent="-285750">
              <a:buFont typeface="Arial" charset="0"/>
              <a:buChar char="•"/>
            </a:pPr>
            <a:r>
              <a:rPr lang="en-US" sz="1400" dirty="0" smtClean="0"/>
              <a:t>Detect Change</a:t>
            </a:r>
          </a:p>
          <a:p>
            <a:pPr marL="742950" lvl="1" indent="-285750">
              <a:buFont typeface="Arial" charset="0"/>
              <a:buChar char="•"/>
            </a:pPr>
            <a:r>
              <a:rPr lang="en-US" sz="1400" dirty="0" smtClean="0"/>
              <a:t>In </a:t>
            </a:r>
            <a:r>
              <a:rPr lang="en-US" sz="1400" dirty="0"/>
              <a:t>cartograms the size of a region is changed in order to realize the input </a:t>
            </a:r>
            <a:r>
              <a:rPr lang="en-US" sz="1400" dirty="0" smtClean="0"/>
              <a:t>weights.</a:t>
            </a:r>
          </a:p>
          <a:p>
            <a:pPr marL="285750" indent="-285750">
              <a:buFont typeface="Arial" charset="0"/>
              <a:buChar char="•"/>
            </a:pPr>
            <a:r>
              <a:rPr lang="en-US" sz="1400" dirty="0" smtClean="0"/>
              <a:t>Find Adjacency</a:t>
            </a:r>
          </a:p>
          <a:p>
            <a:pPr marL="742950" lvl="1" indent="-285750">
              <a:buFont typeface="Arial" charset="0"/>
              <a:buChar char="•"/>
            </a:pPr>
            <a:r>
              <a:rPr lang="en-US" sz="1400" dirty="0"/>
              <a:t>In order to understand the map characteristics </a:t>
            </a:r>
            <a:r>
              <a:rPr lang="en-US" sz="1400" dirty="0" smtClean="0"/>
              <a:t>properly we </a:t>
            </a:r>
            <a:r>
              <a:rPr lang="en-US" sz="1400" dirty="0"/>
              <a:t>identify the neighboring regions </a:t>
            </a:r>
            <a:r>
              <a:rPr lang="en-US" sz="1400" dirty="0" smtClean="0"/>
              <a:t>of </a:t>
            </a:r>
            <a:r>
              <a:rPr lang="en-US" sz="1400" dirty="0"/>
              <a:t>a given region.</a:t>
            </a:r>
            <a:endParaRPr lang="en-US" sz="1400" dirty="0" smtClean="0"/>
          </a:p>
          <a:p>
            <a:pPr marL="285750" indent="-285750">
              <a:buFont typeface="Arial" charset="0"/>
              <a:buChar char="•"/>
            </a:pPr>
            <a:r>
              <a:rPr lang="en-US" sz="1400" dirty="0" smtClean="0"/>
              <a:t>Summarize</a:t>
            </a:r>
          </a:p>
          <a:p>
            <a:pPr marL="742950" lvl="1" indent="-285750">
              <a:buFont typeface="Arial" charset="0"/>
              <a:buChar char="•"/>
            </a:pPr>
            <a:r>
              <a:rPr lang="en-US" sz="1400" dirty="0" smtClean="0"/>
              <a:t>To convey a “big picture”.</a:t>
            </a:r>
          </a:p>
        </p:txBody>
      </p:sp>
      <p:pic>
        <p:nvPicPr>
          <p:cNvPr id="9" name="Picture 8"/>
          <p:cNvPicPr>
            <a:picLocks noChangeAspect="1"/>
          </p:cNvPicPr>
          <p:nvPr/>
        </p:nvPicPr>
        <p:blipFill>
          <a:blip r:embed="rId2"/>
          <a:stretch>
            <a:fillRect/>
          </a:stretch>
        </p:blipFill>
        <p:spPr>
          <a:xfrm>
            <a:off x="6399632" y="310283"/>
            <a:ext cx="5536119" cy="6393828"/>
          </a:xfrm>
          <a:prstGeom prst="rect">
            <a:avLst/>
          </a:prstGeom>
        </p:spPr>
      </p:pic>
      <p:sp>
        <p:nvSpPr>
          <p:cNvPr id="11" name="TextBox 10"/>
          <p:cNvSpPr txBox="1"/>
          <p:nvPr/>
        </p:nvSpPr>
        <p:spPr>
          <a:xfrm>
            <a:off x="9065957" y="310283"/>
            <a:ext cx="2917180" cy="6393828"/>
          </a:xfrm>
          <a:prstGeom prst="rect">
            <a:avLst/>
          </a:prstGeom>
          <a:solidFill>
            <a:schemeClr val="bg1">
              <a:lumMod val="95000"/>
            </a:schemeClr>
          </a:solidFill>
        </p:spPr>
        <p:txBody>
          <a:bodyPr wrap="square" rtlCol="0">
            <a:spAutoFit/>
          </a:bodyPr>
          <a:lstStyle/>
          <a:p>
            <a:endParaRPr lang="en-US"/>
          </a:p>
        </p:txBody>
      </p:sp>
    </p:spTree>
    <p:extLst>
      <p:ext uri="{BB962C8B-B14F-4D97-AF65-F5344CB8AC3E}">
        <p14:creationId xmlns:p14="http://schemas.microsoft.com/office/powerpoint/2010/main" val="1634326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9620" y="233923"/>
            <a:ext cx="4486656" cy="1141497"/>
          </a:xfrm>
        </p:spPr>
        <p:txBody>
          <a:bodyPr/>
          <a:lstStyle/>
          <a:p>
            <a:r>
              <a:rPr lang="en-US" dirty="0" smtClean="0"/>
              <a:t>Hypotheses</a:t>
            </a:r>
            <a:endParaRPr lang="en-US" dirty="0"/>
          </a:p>
        </p:txBody>
      </p:sp>
      <p:sp>
        <p:nvSpPr>
          <p:cNvPr id="3" name="Content Placeholder 2"/>
          <p:cNvSpPr>
            <a:spLocks noGrp="1"/>
          </p:cNvSpPr>
          <p:nvPr>
            <p:ph idx="1"/>
          </p:nvPr>
        </p:nvSpPr>
        <p:spPr/>
        <p:txBody>
          <a:bodyPr/>
          <a:lstStyle/>
          <a:p>
            <a:endParaRPr lang="en-US" dirty="0"/>
          </a:p>
        </p:txBody>
      </p:sp>
      <p:sp>
        <p:nvSpPr>
          <p:cNvPr id="6" name="TextBox 5"/>
          <p:cNvSpPr txBox="1"/>
          <p:nvPr/>
        </p:nvSpPr>
        <p:spPr>
          <a:xfrm>
            <a:off x="769621" y="1456566"/>
            <a:ext cx="4486656" cy="4524315"/>
          </a:xfrm>
          <a:prstGeom prst="rect">
            <a:avLst/>
          </a:prstGeom>
          <a:solidFill>
            <a:schemeClr val="bg1">
              <a:lumMod val="95000"/>
            </a:schemeClr>
          </a:solidFill>
          <a:ln w="28575">
            <a:solidFill>
              <a:srgbClr val="404040"/>
            </a:solidFill>
          </a:ln>
        </p:spPr>
        <p:txBody>
          <a:bodyPr wrap="square" rtlCol="0">
            <a:spAutoFit/>
          </a:bodyPr>
          <a:lstStyle/>
          <a:p>
            <a:pPr marL="285750" indent="-285750">
              <a:buFont typeface="Arial" charset="0"/>
              <a:buChar char="•"/>
            </a:pPr>
            <a:r>
              <a:rPr lang="en-US" dirty="0" smtClean="0"/>
              <a:t>H1- Contiguous </a:t>
            </a:r>
            <a:r>
              <a:rPr lang="en-US" dirty="0"/>
              <a:t>and non-contiguous </a:t>
            </a:r>
            <a:r>
              <a:rPr lang="en-US" dirty="0" smtClean="0"/>
              <a:t>cartograms</a:t>
            </a:r>
          </a:p>
          <a:p>
            <a:pPr marL="285750" indent="-285750">
              <a:buFont typeface="Arial" charset="0"/>
              <a:buChar char="•"/>
            </a:pPr>
            <a:endParaRPr lang="en-US" dirty="0" smtClean="0"/>
          </a:p>
          <a:p>
            <a:pPr marL="285750" indent="-285750">
              <a:buFont typeface="Arial" charset="0"/>
              <a:buChar char="•"/>
            </a:pPr>
            <a:r>
              <a:rPr lang="en-US" dirty="0" smtClean="0"/>
              <a:t>H2 - Non-contiguous cartograms since it preserves shape</a:t>
            </a:r>
          </a:p>
          <a:p>
            <a:pPr marL="285750" indent="-285750">
              <a:buFont typeface="Arial" charset="0"/>
              <a:buChar char="•"/>
            </a:pPr>
            <a:endParaRPr lang="en-US" dirty="0" smtClean="0"/>
          </a:p>
          <a:p>
            <a:pPr marL="285750" indent="-285750">
              <a:buFont typeface="Arial" charset="0"/>
              <a:buChar char="•"/>
            </a:pPr>
            <a:r>
              <a:rPr lang="en-US" dirty="0" smtClean="0"/>
              <a:t>H3 - Contiguous cartograms are </a:t>
            </a:r>
            <a:r>
              <a:rPr lang="en-US" dirty="0"/>
              <a:t>better than Dorling and rectangular </a:t>
            </a:r>
            <a:r>
              <a:rPr lang="en-US" dirty="0" smtClean="0"/>
              <a:t>cartograms</a:t>
            </a:r>
          </a:p>
          <a:p>
            <a:pPr marL="285750" indent="-285750">
              <a:buFont typeface="Arial" charset="0"/>
              <a:buChar char="•"/>
            </a:pPr>
            <a:endParaRPr lang="en-US" dirty="0" smtClean="0"/>
          </a:p>
          <a:p>
            <a:pPr marL="285750" indent="-285750">
              <a:buFont typeface="Arial" charset="0"/>
              <a:buChar char="•"/>
            </a:pPr>
            <a:r>
              <a:rPr lang="en-US" dirty="0" smtClean="0"/>
              <a:t>H4 - Contiguous </a:t>
            </a:r>
            <a:r>
              <a:rPr lang="en-US" dirty="0"/>
              <a:t>and rectangular </a:t>
            </a:r>
            <a:r>
              <a:rPr lang="en-US" dirty="0" smtClean="0"/>
              <a:t>cartograms </a:t>
            </a:r>
            <a:r>
              <a:rPr lang="en-US" dirty="0"/>
              <a:t>because they preserve </a:t>
            </a:r>
            <a:r>
              <a:rPr lang="en-US" dirty="0" smtClean="0"/>
              <a:t>topology</a:t>
            </a:r>
          </a:p>
          <a:p>
            <a:pPr marL="285750" indent="-285750">
              <a:buFont typeface="Arial" charset="0"/>
              <a:buChar char="•"/>
            </a:pPr>
            <a:endParaRPr lang="en-US" dirty="0" smtClean="0"/>
          </a:p>
          <a:p>
            <a:pPr marL="285750" indent="-285750">
              <a:buFont typeface="Arial" charset="0"/>
              <a:buChar char="•"/>
            </a:pPr>
            <a:r>
              <a:rPr lang="en-US" dirty="0" smtClean="0"/>
              <a:t>H5 - </a:t>
            </a:r>
            <a:r>
              <a:rPr lang="en-US" dirty="0"/>
              <a:t>Dorling, non-contiguous and contiguous cartograms will work better than rectangular cartograms</a:t>
            </a:r>
            <a:endParaRPr lang="en-US" dirty="0"/>
          </a:p>
        </p:txBody>
      </p:sp>
      <p:pic>
        <p:nvPicPr>
          <p:cNvPr id="7" name="Picture 6"/>
          <p:cNvPicPr>
            <a:picLocks noChangeAspect="1"/>
          </p:cNvPicPr>
          <p:nvPr/>
        </p:nvPicPr>
        <p:blipFill>
          <a:blip r:embed="rId2"/>
          <a:stretch>
            <a:fillRect/>
          </a:stretch>
        </p:blipFill>
        <p:spPr>
          <a:xfrm>
            <a:off x="6375940" y="233923"/>
            <a:ext cx="5536119" cy="6393828"/>
          </a:xfrm>
          <a:prstGeom prst="rect">
            <a:avLst/>
          </a:prstGeom>
        </p:spPr>
      </p:pic>
      <p:sp>
        <p:nvSpPr>
          <p:cNvPr id="9" name="TextBox 8"/>
          <p:cNvSpPr txBox="1"/>
          <p:nvPr/>
        </p:nvSpPr>
        <p:spPr>
          <a:xfrm>
            <a:off x="8994879" y="232086"/>
            <a:ext cx="2917180" cy="6393828"/>
          </a:xfrm>
          <a:prstGeom prst="rect">
            <a:avLst/>
          </a:prstGeom>
          <a:solidFill>
            <a:schemeClr val="bg1">
              <a:lumMod val="95000"/>
            </a:schemeClr>
          </a:solidFill>
        </p:spPr>
        <p:txBody>
          <a:bodyPr wrap="square" rtlCol="0">
            <a:spAutoFit/>
          </a:bodyPr>
          <a:lstStyle/>
          <a:p>
            <a:endParaRPr lang="en-US"/>
          </a:p>
        </p:txBody>
      </p:sp>
    </p:spTree>
    <p:extLst>
      <p:ext uri="{BB962C8B-B14F-4D97-AF65-F5344CB8AC3E}">
        <p14:creationId xmlns:p14="http://schemas.microsoft.com/office/powerpoint/2010/main" val="10027580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Participant and test environment </a:t>
            </a:r>
            <a:endParaRPr lang="en-US" dirty="0"/>
          </a:p>
        </p:txBody>
      </p:sp>
      <p:sp>
        <p:nvSpPr>
          <p:cNvPr id="3" name="Content Placeholder 2"/>
          <p:cNvSpPr>
            <a:spLocks noGrp="1"/>
          </p:cNvSpPr>
          <p:nvPr>
            <p:ph idx="1"/>
          </p:nvPr>
        </p:nvSpPr>
        <p:spPr>
          <a:xfrm>
            <a:off x="2231136" y="2638044"/>
            <a:ext cx="7729728" cy="3899234"/>
          </a:xfrm>
        </p:spPr>
        <p:txBody>
          <a:bodyPr/>
          <a:lstStyle/>
          <a:p>
            <a:r>
              <a:rPr lang="en-US" dirty="0" smtClean="0"/>
              <a:t>There were 33 participants, with 24 males and 9 females. </a:t>
            </a:r>
          </a:p>
          <a:p>
            <a:r>
              <a:rPr lang="en-US" dirty="0" smtClean="0"/>
              <a:t>A mix of undergrads, graduates and PhDs</a:t>
            </a:r>
          </a:p>
          <a:p>
            <a:r>
              <a:rPr lang="en-US" dirty="0" smtClean="0"/>
              <a:t>Only 14 participants were familiar with cartograms.</a:t>
            </a:r>
          </a:p>
          <a:p>
            <a:r>
              <a:rPr lang="en-US" dirty="0" smtClean="0"/>
              <a:t>All  tasks required the subjects to identify regions highlighted with different colors and </a:t>
            </a:r>
            <a:r>
              <a:rPr lang="en-US" dirty="0"/>
              <a:t>all participants were tested for color </a:t>
            </a:r>
            <a:r>
              <a:rPr lang="en-US" dirty="0" smtClean="0"/>
              <a:t>blindness which they all passed.</a:t>
            </a:r>
          </a:p>
          <a:p>
            <a:r>
              <a:rPr lang="en-US" dirty="0" smtClean="0"/>
              <a:t>The test environment was on a 24 inch screen, with standard mouse and keyboard to answer each question.</a:t>
            </a:r>
          </a:p>
          <a:p>
            <a:r>
              <a:rPr lang="en-US" dirty="0" smtClean="0"/>
              <a:t>They used three different maps ( USA, Germany and Italy)</a:t>
            </a:r>
            <a:endParaRPr lang="en-US" dirty="0"/>
          </a:p>
        </p:txBody>
      </p:sp>
    </p:spTree>
    <p:extLst>
      <p:ext uri="{BB962C8B-B14F-4D97-AF65-F5344CB8AC3E}">
        <p14:creationId xmlns:p14="http://schemas.microsoft.com/office/powerpoint/2010/main" val="180258143"/>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1084</TotalTime>
  <Words>1277</Words>
  <Application>Microsoft Macintosh PowerPoint</Application>
  <PresentationFormat>Widescreen</PresentationFormat>
  <Paragraphs>161</Paragraphs>
  <Slides>19</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Calibri</vt:lpstr>
      <vt:lpstr>Gill Sans MT</vt:lpstr>
      <vt:lpstr>Arial</vt:lpstr>
      <vt:lpstr>Parcel</vt:lpstr>
      <vt:lpstr>Evaluating Cartogram Effectiveness</vt:lpstr>
      <vt:lpstr>What are Cartograms?</vt:lpstr>
      <vt:lpstr>why do we evaluate them?</vt:lpstr>
      <vt:lpstr> Major design dimensions of cartograms </vt:lpstr>
      <vt:lpstr> Four major Cartograms </vt:lpstr>
      <vt:lpstr>Metric-Based Analysis</vt:lpstr>
      <vt:lpstr>What is the task of Visualization in Cartograms?</vt:lpstr>
      <vt:lpstr>Hypotheses</vt:lpstr>
      <vt:lpstr>Participant and test environment </vt:lpstr>
      <vt:lpstr>Test Format</vt:lpstr>
      <vt:lpstr>Results of the hypothesis</vt:lpstr>
      <vt:lpstr>Results of the hypothesis</vt:lpstr>
      <vt:lpstr>Subjective Preferences</vt:lpstr>
      <vt:lpstr>Attitude Study</vt:lpstr>
      <vt:lpstr>Summary of all results</vt:lpstr>
      <vt:lpstr>Demographic Analysis</vt:lpstr>
      <vt:lpstr>Demographic Analysis</vt:lpstr>
      <vt:lpstr>Which cartogram is the best?</vt:lpstr>
      <vt:lpstr>Thank you</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Evaluating Cartogram Effectiveness</dc:title>
  <dc:creator>Johri, Naman</dc:creator>
  <cp:lastModifiedBy>Johri, Naman</cp:lastModifiedBy>
  <cp:revision>27</cp:revision>
  <dcterms:created xsi:type="dcterms:W3CDTF">2018-04-22T11:12:09Z</dcterms:created>
  <dcterms:modified xsi:type="dcterms:W3CDTF">2018-04-23T18:46:05Z</dcterms:modified>
</cp:coreProperties>
</file>

<file path=docProps/thumbnail.jpeg>
</file>